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14"/>
  </p:notesMasterIdLst>
  <p:handoutMasterIdLst>
    <p:handoutMasterId r:id="rId15"/>
  </p:handoutMasterIdLst>
  <p:sldIdLst>
    <p:sldId id="256" r:id="rId2"/>
    <p:sldId id="257" r:id="rId3"/>
    <p:sldId id="258" r:id="rId4"/>
    <p:sldId id="270" r:id="rId5"/>
    <p:sldId id="280" r:id="rId6"/>
    <p:sldId id="282" r:id="rId7"/>
    <p:sldId id="263" r:id="rId8"/>
    <p:sldId id="262" r:id="rId9"/>
    <p:sldId id="260" r:id="rId10"/>
    <p:sldId id="264" r:id="rId11"/>
    <p:sldId id="265" r:id="rId12"/>
    <p:sldId id="267" r:id="rId13"/>
  </p:sldIdLst>
  <p:sldSz cx="9144000" cy="6858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8E8E93"/>
    <a:srgbClr val="FF2F92"/>
    <a:srgbClr val="015F94"/>
    <a:srgbClr val="FF7E79"/>
    <a:srgbClr val="000000"/>
    <a:srgbClr val="ADAEAE"/>
    <a:srgbClr val="27E387"/>
    <a:srgbClr val="FFB371"/>
    <a:srgbClr val="AC4DC7"/>
    <a:srgbClr val="80E4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中間スタイル 3 - アクセント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D113A9D2-9D6B-4929-AA2D-F23B5EE8CBE7}" styleName="テーマ スタイル 2 - アクセント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D5ABB26-0587-4C30-8999-92F81FD0307C}" styleName="スタイルなし、表のグリッド線なし">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テーマ スタイル 1 - アクセント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テーマ スタイル 1 - アクセント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21E4AEA4-8DFA-4A89-87EB-49C32662AFE0}" styleName="中間スタイル 2 - アクセント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中間スタイル 2 - アクセント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中間スタイル 2 - アクセント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中間スタイル 2 - アクセント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69CF1AB2-1976-4502-BF36-3FF5EA218861}" styleName="中間スタイル 4 - アクセント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125E5076-3810-47DD-B79F-674D7AD40C01}" styleName="濃色スタイル 1 - アクセント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202B0CA-FC54-4496-8BCA-5EF66A818D29}" styleName="スタイル (濃色)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inimized">
    <p:restoredLeft sz="34084"/>
    <p:restoredTop sz="86421"/>
  </p:normalViewPr>
  <p:slideViewPr>
    <p:cSldViewPr snapToGrid="0" snapToObjects="1">
      <p:cViewPr varScale="1">
        <p:scale>
          <a:sx n="127" d="100"/>
          <a:sy n="127" d="100"/>
        </p:scale>
        <p:origin x="208" y="408"/>
      </p:cViewPr>
      <p:guideLst>
        <p:guide orient="horz" pos="2160"/>
        <p:guide pos="2880"/>
      </p:guideLst>
    </p:cSldViewPr>
  </p:slideViewPr>
  <p:outlineViewPr>
    <p:cViewPr>
      <p:scale>
        <a:sx n="33" d="100"/>
        <a:sy n="33" d="100"/>
      </p:scale>
      <p:origin x="0" y="-29800"/>
    </p:cViewPr>
  </p:outlineViewPr>
  <p:notesTextViewPr>
    <p:cViewPr>
      <p:scale>
        <a:sx n="1" d="1"/>
        <a:sy n="1" d="1"/>
      </p:scale>
      <p:origin x="0" y="0"/>
    </p:cViewPr>
  </p:notesTextViewPr>
  <p:sorterViewPr>
    <p:cViewPr>
      <p:scale>
        <a:sx n="160" d="100"/>
        <a:sy n="160" d="100"/>
      </p:scale>
      <p:origin x="0" y="0"/>
    </p:cViewPr>
  </p:sorterViewPr>
  <p:notesViewPr>
    <p:cSldViewPr snapToGrid="0" snapToObjects="1">
      <p:cViewPr varScale="1">
        <p:scale>
          <a:sx n="171" d="100"/>
          <a:sy n="171" d="100"/>
        </p:scale>
        <p:origin x="1432" y="16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0D635E2-253E-774F-A7ED-A7F279B0C736}" type="doc">
      <dgm:prSet loTypeId="urn:microsoft.com/office/officeart/2005/8/layout/process2" loCatId="" qsTypeId="urn:microsoft.com/office/officeart/2005/8/quickstyle/simple1" qsCatId="simple" csTypeId="urn:microsoft.com/office/officeart/2005/8/colors/accent1_2" csCatId="accent1" phldr="1"/>
      <dgm:spPr/>
      <dgm:t>
        <a:bodyPr/>
        <a:lstStyle/>
        <a:p>
          <a:endParaRPr kumimoji="1" lang="ja-JP" altLang="en-US"/>
        </a:p>
      </dgm:t>
    </dgm:pt>
    <dgm:pt modelId="{0FEAB13F-184B-5B47-843F-851B848B4D5A}">
      <dgm:prSet phldrT="[テキスト]" custT="1"/>
      <dgm:spPr/>
      <dgm:t>
        <a:bodyPr/>
        <a:lstStyle/>
        <a:p>
          <a:r>
            <a:rPr kumimoji="1" lang="en-US" altLang="ja-JP" sz="1800" dirty="0"/>
            <a:t>1. Fringe </a:t>
          </a:r>
          <a:r>
            <a:rPr kumimoji="1" lang="ja-JP" altLang="en-US" sz="1800"/>
            <a:t>データの一部をハッシュ化</a:t>
          </a:r>
        </a:p>
      </dgm:t>
    </dgm:pt>
    <dgm:pt modelId="{24D9DD3D-9294-EB45-8FDC-987C13FFC7D6}" type="parTrans" cxnId="{19DCC181-6320-3644-B92F-83E796FCC8DB}">
      <dgm:prSet/>
      <dgm:spPr/>
      <dgm:t>
        <a:bodyPr/>
        <a:lstStyle/>
        <a:p>
          <a:endParaRPr kumimoji="1" lang="ja-JP" altLang="en-US" sz="1800"/>
        </a:p>
      </dgm:t>
    </dgm:pt>
    <dgm:pt modelId="{7F4CB237-7E23-CD41-847E-FD64B5E9713F}" type="sibTrans" cxnId="{19DCC181-6320-3644-B92F-83E796FCC8DB}">
      <dgm:prSet custT="1"/>
      <dgm:spPr/>
      <dgm:t>
        <a:bodyPr/>
        <a:lstStyle/>
        <a:p>
          <a:endParaRPr kumimoji="1" lang="ja-JP" altLang="en-US" sz="1800"/>
        </a:p>
      </dgm:t>
    </dgm:pt>
    <dgm:pt modelId="{5E6A544E-C34E-8F4A-8F64-67707B8F7AE5}">
      <dgm:prSet phldrT="[テキスト]" custT="1"/>
      <dgm:spPr/>
      <dgm:t>
        <a:bodyPr/>
        <a:lstStyle/>
        <a:p>
          <a:r>
            <a:rPr kumimoji="1" lang="en-US" altLang="ja-JP" sz="1800" dirty="0"/>
            <a:t>3. </a:t>
          </a:r>
          <a:r>
            <a:rPr kumimoji="1" lang="ja-JP" altLang="en-US" sz="1800"/>
            <a:t>クラスタごとに</a:t>
          </a:r>
          <a:r>
            <a:rPr kumimoji="1" lang="en-US" altLang="ja-JP" sz="1800" dirty="0"/>
            <a:t> Medoid </a:t>
          </a:r>
          <a:r>
            <a:rPr kumimoji="1" lang="ja-JP" altLang="en-US" sz="1800"/>
            <a:t>を決定</a:t>
          </a:r>
        </a:p>
      </dgm:t>
    </dgm:pt>
    <dgm:pt modelId="{051AB9A8-620E-D14A-AD22-530634EE6EBB}" type="parTrans" cxnId="{FE39620A-2F0C-524D-93B7-D442F68CC15F}">
      <dgm:prSet/>
      <dgm:spPr/>
      <dgm:t>
        <a:bodyPr/>
        <a:lstStyle/>
        <a:p>
          <a:endParaRPr kumimoji="1" lang="ja-JP" altLang="en-US" sz="1800"/>
        </a:p>
      </dgm:t>
    </dgm:pt>
    <dgm:pt modelId="{16334F1F-C309-C64C-BEEF-82C7D53B2544}" type="sibTrans" cxnId="{FE39620A-2F0C-524D-93B7-D442F68CC15F}">
      <dgm:prSet custT="1"/>
      <dgm:spPr/>
      <dgm:t>
        <a:bodyPr/>
        <a:lstStyle/>
        <a:p>
          <a:endParaRPr kumimoji="1" lang="ja-JP" altLang="en-US" sz="1800"/>
        </a:p>
      </dgm:t>
    </dgm:pt>
    <dgm:pt modelId="{E6265403-D67C-344F-A349-9647D966B358}">
      <dgm:prSet custT="1"/>
      <dgm:spPr/>
      <dgm:t>
        <a:bodyPr/>
        <a:lstStyle/>
        <a:p>
          <a:r>
            <a:rPr kumimoji="1" lang="en-US" altLang="ja-JP" sz="1800" dirty="0"/>
            <a:t>4. </a:t>
          </a:r>
          <a:r>
            <a:rPr kumimoji="1" lang="ja-JP" altLang="en-US" sz="1800"/>
            <a:t>クラスタとメタデータを結び付け</a:t>
          </a:r>
        </a:p>
      </dgm:t>
    </dgm:pt>
    <dgm:pt modelId="{231A7FB7-974E-CE4C-A42E-8B908786786B}" type="parTrans" cxnId="{4A74E77A-8D75-F54C-AFD6-4B6D5DCD3713}">
      <dgm:prSet/>
      <dgm:spPr/>
      <dgm:t>
        <a:bodyPr/>
        <a:lstStyle/>
        <a:p>
          <a:endParaRPr kumimoji="1" lang="ja-JP" altLang="en-US" sz="1800"/>
        </a:p>
      </dgm:t>
    </dgm:pt>
    <dgm:pt modelId="{37B222DF-27D1-984B-976F-39DCBCFAB4D5}" type="sibTrans" cxnId="{4A74E77A-8D75-F54C-AFD6-4B6D5DCD3713}">
      <dgm:prSet custT="1"/>
      <dgm:spPr/>
      <dgm:t>
        <a:bodyPr/>
        <a:lstStyle/>
        <a:p>
          <a:endParaRPr kumimoji="1" lang="ja-JP" altLang="en-US" sz="1800"/>
        </a:p>
      </dgm:t>
    </dgm:pt>
    <dgm:pt modelId="{82AF97E9-D139-3C4E-8F26-A0BA7C944C13}">
      <dgm:prSet custT="1"/>
      <dgm:spPr/>
      <dgm:t>
        <a:bodyPr/>
        <a:lstStyle/>
        <a:p>
          <a:r>
            <a:rPr kumimoji="1" lang="en-US" altLang="ja-JP" sz="1800" dirty="0"/>
            <a:t>5. </a:t>
          </a:r>
          <a:r>
            <a:rPr kumimoji="1" lang="ja-JP" altLang="en-US" sz="1800"/>
            <a:t>他のデータセットへの適用</a:t>
          </a:r>
        </a:p>
      </dgm:t>
    </dgm:pt>
    <dgm:pt modelId="{1CE73EB0-C01C-C844-AC72-1F57E98C463C}" type="parTrans" cxnId="{5E19BB9C-E59E-894E-B5FF-D44772FC8032}">
      <dgm:prSet/>
      <dgm:spPr/>
      <dgm:t>
        <a:bodyPr/>
        <a:lstStyle/>
        <a:p>
          <a:endParaRPr kumimoji="1" lang="ja-JP" altLang="en-US" sz="1800"/>
        </a:p>
      </dgm:t>
    </dgm:pt>
    <dgm:pt modelId="{A91F40FA-5863-7548-AB6A-AEB6D36FAC9E}" type="sibTrans" cxnId="{5E19BB9C-E59E-894E-B5FF-D44772FC8032}">
      <dgm:prSet custT="1"/>
      <dgm:spPr/>
      <dgm:t>
        <a:bodyPr/>
        <a:lstStyle/>
        <a:p>
          <a:endParaRPr kumimoji="1" lang="ja-JP" altLang="en-US" sz="1800"/>
        </a:p>
      </dgm:t>
    </dgm:pt>
    <dgm:pt modelId="{2DAC267E-F6F8-F941-B5C4-CBEE33E5B0B3}">
      <dgm:prSet custT="1"/>
      <dgm:spPr/>
      <dgm:t>
        <a:bodyPr/>
        <a:lstStyle/>
        <a:p>
          <a:r>
            <a:rPr kumimoji="1" lang="en-US" altLang="ja-JP" sz="1800" dirty="0"/>
            <a:t>2. </a:t>
          </a:r>
          <a:r>
            <a:rPr kumimoji="1" lang="ja-JP" altLang="en-US" sz="1800"/>
            <a:t>クラスタリング</a:t>
          </a:r>
        </a:p>
      </dgm:t>
    </dgm:pt>
    <dgm:pt modelId="{A5A55FA8-79D0-1D4B-96EA-8F909DEBD279}" type="parTrans" cxnId="{0E680C42-A505-1745-93CB-4743FC2B92E3}">
      <dgm:prSet/>
      <dgm:spPr/>
      <dgm:t>
        <a:bodyPr/>
        <a:lstStyle/>
        <a:p>
          <a:endParaRPr kumimoji="1" lang="ja-JP" altLang="en-US" sz="1800"/>
        </a:p>
      </dgm:t>
    </dgm:pt>
    <dgm:pt modelId="{D6645D4D-051B-6C4C-90FF-FE2B0B111DE8}" type="sibTrans" cxnId="{0E680C42-A505-1745-93CB-4743FC2B92E3}">
      <dgm:prSet custT="1"/>
      <dgm:spPr/>
      <dgm:t>
        <a:bodyPr/>
        <a:lstStyle/>
        <a:p>
          <a:endParaRPr kumimoji="1" lang="ja-JP" altLang="en-US" sz="1800"/>
        </a:p>
      </dgm:t>
    </dgm:pt>
    <dgm:pt modelId="{69007293-07BE-DB4B-B351-C065295D21C6}" type="pres">
      <dgm:prSet presAssocID="{30D635E2-253E-774F-A7ED-A7F279B0C736}" presName="linearFlow" presStyleCnt="0">
        <dgm:presLayoutVars>
          <dgm:resizeHandles val="exact"/>
        </dgm:presLayoutVars>
      </dgm:prSet>
      <dgm:spPr/>
    </dgm:pt>
    <dgm:pt modelId="{6F6AA71C-6134-5B43-9BBD-37AAF2C37210}" type="pres">
      <dgm:prSet presAssocID="{0FEAB13F-184B-5B47-843F-851B848B4D5A}" presName="node" presStyleLbl="node1" presStyleIdx="0" presStyleCnt="5" custScaleX="202027" custScaleY="100615">
        <dgm:presLayoutVars>
          <dgm:bulletEnabled val="1"/>
        </dgm:presLayoutVars>
      </dgm:prSet>
      <dgm:spPr/>
    </dgm:pt>
    <dgm:pt modelId="{44B4833D-7840-B94E-ADE4-9EEB3A450D3A}" type="pres">
      <dgm:prSet presAssocID="{7F4CB237-7E23-CD41-847E-FD64B5E9713F}" presName="sibTrans" presStyleLbl="sibTrans2D1" presStyleIdx="0" presStyleCnt="4"/>
      <dgm:spPr/>
    </dgm:pt>
    <dgm:pt modelId="{A007E346-1340-4445-86E4-5164F11E3DA4}" type="pres">
      <dgm:prSet presAssocID="{7F4CB237-7E23-CD41-847E-FD64B5E9713F}" presName="connectorText" presStyleLbl="sibTrans2D1" presStyleIdx="0" presStyleCnt="4"/>
      <dgm:spPr/>
    </dgm:pt>
    <dgm:pt modelId="{84825DFD-ADAA-714B-A9F7-6A59F7B43CA7}" type="pres">
      <dgm:prSet presAssocID="{2DAC267E-F6F8-F941-B5C4-CBEE33E5B0B3}" presName="node" presStyleLbl="node1" presStyleIdx="1" presStyleCnt="5" custScaleX="202027" custScaleY="100615">
        <dgm:presLayoutVars>
          <dgm:bulletEnabled val="1"/>
        </dgm:presLayoutVars>
      </dgm:prSet>
      <dgm:spPr/>
    </dgm:pt>
    <dgm:pt modelId="{D9FB9453-3A35-7A42-9209-CC041E5E649A}" type="pres">
      <dgm:prSet presAssocID="{D6645D4D-051B-6C4C-90FF-FE2B0B111DE8}" presName="sibTrans" presStyleLbl="sibTrans2D1" presStyleIdx="1" presStyleCnt="4"/>
      <dgm:spPr/>
    </dgm:pt>
    <dgm:pt modelId="{B01FF2D9-D60A-6B48-B485-6D0380C4DF9B}" type="pres">
      <dgm:prSet presAssocID="{D6645D4D-051B-6C4C-90FF-FE2B0B111DE8}" presName="connectorText" presStyleLbl="sibTrans2D1" presStyleIdx="1" presStyleCnt="4"/>
      <dgm:spPr/>
    </dgm:pt>
    <dgm:pt modelId="{782E82F2-82A3-0B4D-A167-B5A9E2DEC32D}" type="pres">
      <dgm:prSet presAssocID="{5E6A544E-C34E-8F4A-8F64-67707B8F7AE5}" presName="node" presStyleLbl="node1" presStyleIdx="2" presStyleCnt="5" custScaleX="202027" custScaleY="100615">
        <dgm:presLayoutVars>
          <dgm:bulletEnabled val="1"/>
        </dgm:presLayoutVars>
      </dgm:prSet>
      <dgm:spPr/>
    </dgm:pt>
    <dgm:pt modelId="{EF8C3ED8-5A7B-E24E-AFC6-8D76F1E36E18}" type="pres">
      <dgm:prSet presAssocID="{16334F1F-C309-C64C-BEEF-82C7D53B2544}" presName="sibTrans" presStyleLbl="sibTrans2D1" presStyleIdx="2" presStyleCnt="4"/>
      <dgm:spPr/>
    </dgm:pt>
    <dgm:pt modelId="{8DF35D8E-0EF3-D44A-A8C0-F0F001A27B67}" type="pres">
      <dgm:prSet presAssocID="{16334F1F-C309-C64C-BEEF-82C7D53B2544}" presName="connectorText" presStyleLbl="sibTrans2D1" presStyleIdx="2" presStyleCnt="4"/>
      <dgm:spPr/>
    </dgm:pt>
    <dgm:pt modelId="{34F8AF40-D70D-D545-AE25-39B8DAF607A1}" type="pres">
      <dgm:prSet presAssocID="{E6265403-D67C-344F-A349-9647D966B358}" presName="node" presStyleLbl="node1" presStyleIdx="3" presStyleCnt="5" custScaleX="202027" custScaleY="100615">
        <dgm:presLayoutVars>
          <dgm:bulletEnabled val="1"/>
        </dgm:presLayoutVars>
      </dgm:prSet>
      <dgm:spPr/>
    </dgm:pt>
    <dgm:pt modelId="{1CD39E9E-D837-4646-A823-5BDFC4BA64C5}" type="pres">
      <dgm:prSet presAssocID="{37B222DF-27D1-984B-976F-39DCBCFAB4D5}" presName="sibTrans" presStyleLbl="sibTrans2D1" presStyleIdx="3" presStyleCnt="4"/>
      <dgm:spPr/>
    </dgm:pt>
    <dgm:pt modelId="{B91C3225-6CC1-A841-B3DC-F3206F9A7D10}" type="pres">
      <dgm:prSet presAssocID="{37B222DF-27D1-984B-976F-39DCBCFAB4D5}" presName="connectorText" presStyleLbl="sibTrans2D1" presStyleIdx="3" presStyleCnt="4"/>
      <dgm:spPr/>
    </dgm:pt>
    <dgm:pt modelId="{751E0659-B326-1D4D-B787-02DF6F4D4830}" type="pres">
      <dgm:prSet presAssocID="{82AF97E9-D139-3C4E-8F26-A0BA7C944C13}" presName="node" presStyleLbl="node1" presStyleIdx="4" presStyleCnt="5" custScaleX="202027" custScaleY="100615" custLinFactNeighborY="-4879">
        <dgm:presLayoutVars>
          <dgm:bulletEnabled val="1"/>
        </dgm:presLayoutVars>
      </dgm:prSet>
      <dgm:spPr/>
    </dgm:pt>
  </dgm:ptLst>
  <dgm:cxnLst>
    <dgm:cxn modelId="{AFA33B02-56CA-FB43-842A-AD993A93190A}" type="presOf" srcId="{2DAC267E-F6F8-F941-B5C4-CBEE33E5B0B3}" destId="{84825DFD-ADAA-714B-A9F7-6A59F7B43CA7}" srcOrd="0" destOrd="0" presId="urn:microsoft.com/office/officeart/2005/8/layout/process2"/>
    <dgm:cxn modelId="{BE6E9805-83A1-6C4E-A52B-D68BCCE54B4A}" type="presOf" srcId="{82AF97E9-D139-3C4E-8F26-A0BA7C944C13}" destId="{751E0659-B326-1D4D-B787-02DF6F4D4830}" srcOrd="0" destOrd="0" presId="urn:microsoft.com/office/officeart/2005/8/layout/process2"/>
    <dgm:cxn modelId="{505BDF05-C6AF-8E41-8E56-8D82F81943E3}" type="presOf" srcId="{30D635E2-253E-774F-A7ED-A7F279B0C736}" destId="{69007293-07BE-DB4B-B351-C065295D21C6}" srcOrd="0" destOrd="0" presId="urn:microsoft.com/office/officeart/2005/8/layout/process2"/>
    <dgm:cxn modelId="{FE39620A-2F0C-524D-93B7-D442F68CC15F}" srcId="{30D635E2-253E-774F-A7ED-A7F279B0C736}" destId="{5E6A544E-C34E-8F4A-8F64-67707B8F7AE5}" srcOrd="2" destOrd="0" parTransId="{051AB9A8-620E-D14A-AD22-530634EE6EBB}" sibTransId="{16334F1F-C309-C64C-BEEF-82C7D53B2544}"/>
    <dgm:cxn modelId="{A39FCB11-CBD1-6A4C-B807-460FEE12C366}" type="presOf" srcId="{5E6A544E-C34E-8F4A-8F64-67707B8F7AE5}" destId="{782E82F2-82A3-0B4D-A167-B5A9E2DEC32D}" srcOrd="0" destOrd="0" presId="urn:microsoft.com/office/officeart/2005/8/layout/process2"/>
    <dgm:cxn modelId="{C5E81227-18A8-1840-AA9E-D4EF3FB85C97}" type="presOf" srcId="{37B222DF-27D1-984B-976F-39DCBCFAB4D5}" destId="{B91C3225-6CC1-A841-B3DC-F3206F9A7D10}" srcOrd="1" destOrd="0" presId="urn:microsoft.com/office/officeart/2005/8/layout/process2"/>
    <dgm:cxn modelId="{32C74634-3C71-4647-B422-FF9C00304AEE}" type="presOf" srcId="{E6265403-D67C-344F-A349-9647D966B358}" destId="{34F8AF40-D70D-D545-AE25-39B8DAF607A1}" srcOrd="0" destOrd="0" presId="urn:microsoft.com/office/officeart/2005/8/layout/process2"/>
    <dgm:cxn modelId="{0E680C42-A505-1745-93CB-4743FC2B92E3}" srcId="{30D635E2-253E-774F-A7ED-A7F279B0C736}" destId="{2DAC267E-F6F8-F941-B5C4-CBEE33E5B0B3}" srcOrd="1" destOrd="0" parTransId="{A5A55FA8-79D0-1D4B-96EA-8F909DEBD279}" sibTransId="{D6645D4D-051B-6C4C-90FF-FE2B0B111DE8}"/>
    <dgm:cxn modelId="{5BE83A51-318D-D943-A0E3-A3215C650AB5}" type="presOf" srcId="{37B222DF-27D1-984B-976F-39DCBCFAB4D5}" destId="{1CD39E9E-D837-4646-A823-5BDFC4BA64C5}" srcOrd="0" destOrd="0" presId="urn:microsoft.com/office/officeart/2005/8/layout/process2"/>
    <dgm:cxn modelId="{B41FEA61-15D2-E04C-BF67-6A0FB44A4A66}" type="presOf" srcId="{16334F1F-C309-C64C-BEEF-82C7D53B2544}" destId="{8DF35D8E-0EF3-D44A-A8C0-F0F001A27B67}" srcOrd="1" destOrd="0" presId="urn:microsoft.com/office/officeart/2005/8/layout/process2"/>
    <dgm:cxn modelId="{4A74E77A-8D75-F54C-AFD6-4B6D5DCD3713}" srcId="{30D635E2-253E-774F-A7ED-A7F279B0C736}" destId="{E6265403-D67C-344F-A349-9647D966B358}" srcOrd="3" destOrd="0" parTransId="{231A7FB7-974E-CE4C-A42E-8B908786786B}" sibTransId="{37B222DF-27D1-984B-976F-39DCBCFAB4D5}"/>
    <dgm:cxn modelId="{B9F2FB7D-D448-B049-AE49-E0FA728EA9FF}" type="presOf" srcId="{D6645D4D-051B-6C4C-90FF-FE2B0B111DE8}" destId="{D9FB9453-3A35-7A42-9209-CC041E5E649A}" srcOrd="0" destOrd="0" presId="urn:microsoft.com/office/officeart/2005/8/layout/process2"/>
    <dgm:cxn modelId="{19DCC181-6320-3644-B92F-83E796FCC8DB}" srcId="{30D635E2-253E-774F-A7ED-A7F279B0C736}" destId="{0FEAB13F-184B-5B47-843F-851B848B4D5A}" srcOrd="0" destOrd="0" parTransId="{24D9DD3D-9294-EB45-8FDC-987C13FFC7D6}" sibTransId="{7F4CB237-7E23-CD41-847E-FD64B5E9713F}"/>
    <dgm:cxn modelId="{DE8EA382-29CA-8540-9CFA-37D348440AFE}" type="presOf" srcId="{D6645D4D-051B-6C4C-90FF-FE2B0B111DE8}" destId="{B01FF2D9-D60A-6B48-B485-6D0380C4DF9B}" srcOrd="1" destOrd="0" presId="urn:microsoft.com/office/officeart/2005/8/layout/process2"/>
    <dgm:cxn modelId="{4C388F97-F5A4-3A4C-A3A3-9172B6F52780}" type="presOf" srcId="{0FEAB13F-184B-5B47-843F-851B848B4D5A}" destId="{6F6AA71C-6134-5B43-9BBD-37AAF2C37210}" srcOrd="0" destOrd="0" presId="urn:microsoft.com/office/officeart/2005/8/layout/process2"/>
    <dgm:cxn modelId="{5E19BB9C-E59E-894E-B5FF-D44772FC8032}" srcId="{30D635E2-253E-774F-A7ED-A7F279B0C736}" destId="{82AF97E9-D139-3C4E-8F26-A0BA7C944C13}" srcOrd="4" destOrd="0" parTransId="{1CE73EB0-C01C-C844-AC72-1F57E98C463C}" sibTransId="{A91F40FA-5863-7548-AB6A-AEB6D36FAC9E}"/>
    <dgm:cxn modelId="{15A693A6-1C78-1F4B-8B95-0ACE8E0B8FAF}" type="presOf" srcId="{7F4CB237-7E23-CD41-847E-FD64B5E9713F}" destId="{44B4833D-7840-B94E-ADE4-9EEB3A450D3A}" srcOrd="0" destOrd="0" presId="urn:microsoft.com/office/officeart/2005/8/layout/process2"/>
    <dgm:cxn modelId="{67CAAAE2-7426-5D44-BC34-A53770A8F9C8}" type="presOf" srcId="{7F4CB237-7E23-CD41-847E-FD64B5E9713F}" destId="{A007E346-1340-4445-86E4-5164F11E3DA4}" srcOrd="1" destOrd="0" presId="urn:microsoft.com/office/officeart/2005/8/layout/process2"/>
    <dgm:cxn modelId="{032FC3E7-FE8C-8242-886E-3629ADB93FF5}" type="presOf" srcId="{16334F1F-C309-C64C-BEEF-82C7D53B2544}" destId="{EF8C3ED8-5A7B-E24E-AFC6-8D76F1E36E18}" srcOrd="0" destOrd="0" presId="urn:microsoft.com/office/officeart/2005/8/layout/process2"/>
    <dgm:cxn modelId="{A9AC1775-C24B-5E48-B418-1B6F9096DE70}" type="presParOf" srcId="{69007293-07BE-DB4B-B351-C065295D21C6}" destId="{6F6AA71C-6134-5B43-9BBD-37AAF2C37210}" srcOrd="0" destOrd="0" presId="urn:microsoft.com/office/officeart/2005/8/layout/process2"/>
    <dgm:cxn modelId="{0E5DE894-9DB8-E440-A071-11CAA30669BE}" type="presParOf" srcId="{69007293-07BE-DB4B-B351-C065295D21C6}" destId="{44B4833D-7840-B94E-ADE4-9EEB3A450D3A}" srcOrd="1" destOrd="0" presId="urn:microsoft.com/office/officeart/2005/8/layout/process2"/>
    <dgm:cxn modelId="{CD25D317-70AF-B14F-9B4D-7866DF770802}" type="presParOf" srcId="{44B4833D-7840-B94E-ADE4-9EEB3A450D3A}" destId="{A007E346-1340-4445-86E4-5164F11E3DA4}" srcOrd="0" destOrd="0" presId="urn:microsoft.com/office/officeart/2005/8/layout/process2"/>
    <dgm:cxn modelId="{FBC4025F-0C10-B44F-81C4-5CF3C9904841}" type="presParOf" srcId="{69007293-07BE-DB4B-B351-C065295D21C6}" destId="{84825DFD-ADAA-714B-A9F7-6A59F7B43CA7}" srcOrd="2" destOrd="0" presId="urn:microsoft.com/office/officeart/2005/8/layout/process2"/>
    <dgm:cxn modelId="{780D9294-4B1C-5840-BB1B-2841F10CBD49}" type="presParOf" srcId="{69007293-07BE-DB4B-B351-C065295D21C6}" destId="{D9FB9453-3A35-7A42-9209-CC041E5E649A}" srcOrd="3" destOrd="0" presId="urn:microsoft.com/office/officeart/2005/8/layout/process2"/>
    <dgm:cxn modelId="{361B01DB-6EFB-8040-A69F-1BEC3B3A5642}" type="presParOf" srcId="{D9FB9453-3A35-7A42-9209-CC041E5E649A}" destId="{B01FF2D9-D60A-6B48-B485-6D0380C4DF9B}" srcOrd="0" destOrd="0" presId="urn:microsoft.com/office/officeart/2005/8/layout/process2"/>
    <dgm:cxn modelId="{853E3C08-F9F6-2B48-987E-5EAFCE96A631}" type="presParOf" srcId="{69007293-07BE-DB4B-B351-C065295D21C6}" destId="{782E82F2-82A3-0B4D-A167-B5A9E2DEC32D}" srcOrd="4" destOrd="0" presId="urn:microsoft.com/office/officeart/2005/8/layout/process2"/>
    <dgm:cxn modelId="{4F8E7566-331A-7847-B13D-71F94BB71178}" type="presParOf" srcId="{69007293-07BE-DB4B-B351-C065295D21C6}" destId="{EF8C3ED8-5A7B-E24E-AFC6-8D76F1E36E18}" srcOrd="5" destOrd="0" presId="urn:microsoft.com/office/officeart/2005/8/layout/process2"/>
    <dgm:cxn modelId="{D6609897-D3F1-BC47-8A2A-6D464ACED514}" type="presParOf" srcId="{EF8C3ED8-5A7B-E24E-AFC6-8D76F1E36E18}" destId="{8DF35D8E-0EF3-D44A-A8C0-F0F001A27B67}" srcOrd="0" destOrd="0" presId="urn:microsoft.com/office/officeart/2005/8/layout/process2"/>
    <dgm:cxn modelId="{0E0F5E2B-0839-9E4A-B450-0A8C7E24C1D4}" type="presParOf" srcId="{69007293-07BE-DB4B-B351-C065295D21C6}" destId="{34F8AF40-D70D-D545-AE25-39B8DAF607A1}" srcOrd="6" destOrd="0" presId="urn:microsoft.com/office/officeart/2005/8/layout/process2"/>
    <dgm:cxn modelId="{9CDB71DB-8579-7049-8999-F43146127116}" type="presParOf" srcId="{69007293-07BE-DB4B-B351-C065295D21C6}" destId="{1CD39E9E-D837-4646-A823-5BDFC4BA64C5}" srcOrd="7" destOrd="0" presId="urn:microsoft.com/office/officeart/2005/8/layout/process2"/>
    <dgm:cxn modelId="{3352DDAB-7EC8-7C49-8EF4-D111BC1F39E5}" type="presParOf" srcId="{1CD39E9E-D837-4646-A823-5BDFC4BA64C5}" destId="{B91C3225-6CC1-A841-B3DC-F3206F9A7D10}" srcOrd="0" destOrd="0" presId="urn:microsoft.com/office/officeart/2005/8/layout/process2"/>
    <dgm:cxn modelId="{EB3D1433-F5E0-D24E-8722-1325C7F6060C}" type="presParOf" srcId="{69007293-07BE-DB4B-B351-C065295D21C6}" destId="{751E0659-B326-1D4D-B787-02DF6F4D4830}" srcOrd="8" destOrd="0" presId="urn:microsoft.com/office/officeart/2005/8/layout/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F6AA71C-6134-5B43-9BBD-37AAF2C37210}">
      <dsp:nvSpPr>
        <dsp:cNvPr id="0" name=""/>
        <dsp:cNvSpPr/>
      </dsp:nvSpPr>
      <dsp:spPr>
        <a:xfrm>
          <a:off x="0" y="4657"/>
          <a:ext cx="3994703" cy="67280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kumimoji="1" lang="en-US" altLang="ja-JP" sz="1800" kern="1200" dirty="0"/>
            <a:t>1. Fringe </a:t>
          </a:r>
          <a:r>
            <a:rPr kumimoji="1" lang="ja-JP" altLang="en-US" sz="1800" kern="1200"/>
            <a:t>データの一部をハッシュ化</a:t>
          </a:r>
        </a:p>
      </dsp:txBody>
      <dsp:txXfrm>
        <a:off x="19706" y="24363"/>
        <a:ext cx="3955291" cy="633395"/>
      </dsp:txXfrm>
    </dsp:sp>
    <dsp:sp modelId="{44B4833D-7840-B94E-ADE4-9EEB3A450D3A}">
      <dsp:nvSpPr>
        <dsp:cNvPr id="0" name=""/>
        <dsp:cNvSpPr/>
      </dsp:nvSpPr>
      <dsp:spPr>
        <a:xfrm rot="5400000">
          <a:off x="1871971" y="694182"/>
          <a:ext cx="250760" cy="30091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kumimoji="1" lang="ja-JP" altLang="en-US" sz="1800" kern="1200"/>
        </a:p>
      </dsp:txBody>
      <dsp:txXfrm rot="-5400000">
        <a:off x="1907077" y="719258"/>
        <a:ext cx="180548" cy="175532"/>
      </dsp:txXfrm>
    </dsp:sp>
    <dsp:sp modelId="{84825DFD-ADAA-714B-A9F7-6A59F7B43CA7}">
      <dsp:nvSpPr>
        <dsp:cNvPr id="0" name=""/>
        <dsp:cNvSpPr/>
      </dsp:nvSpPr>
      <dsp:spPr>
        <a:xfrm>
          <a:off x="0" y="1011813"/>
          <a:ext cx="3994703" cy="67280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kumimoji="1" lang="en-US" altLang="ja-JP" sz="1800" kern="1200" dirty="0"/>
            <a:t>2. </a:t>
          </a:r>
          <a:r>
            <a:rPr kumimoji="1" lang="ja-JP" altLang="en-US" sz="1800" kern="1200"/>
            <a:t>クラスタリング</a:t>
          </a:r>
        </a:p>
      </dsp:txBody>
      <dsp:txXfrm>
        <a:off x="19706" y="1031519"/>
        <a:ext cx="3955291" cy="633395"/>
      </dsp:txXfrm>
    </dsp:sp>
    <dsp:sp modelId="{D9FB9453-3A35-7A42-9209-CC041E5E649A}">
      <dsp:nvSpPr>
        <dsp:cNvPr id="0" name=""/>
        <dsp:cNvSpPr/>
      </dsp:nvSpPr>
      <dsp:spPr>
        <a:xfrm rot="5400000">
          <a:off x="1871971" y="1701338"/>
          <a:ext cx="250760" cy="30091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kumimoji="1" lang="ja-JP" altLang="en-US" sz="1800" kern="1200"/>
        </a:p>
      </dsp:txBody>
      <dsp:txXfrm rot="-5400000">
        <a:off x="1907077" y="1726414"/>
        <a:ext cx="180548" cy="175532"/>
      </dsp:txXfrm>
    </dsp:sp>
    <dsp:sp modelId="{782E82F2-82A3-0B4D-A167-B5A9E2DEC32D}">
      <dsp:nvSpPr>
        <dsp:cNvPr id="0" name=""/>
        <dsp:cNvSpPr/>
      </dsp:nvSpPr>
      <dsp:spPr>
        <a:xfrm>
          <a:off x="0" y="2018968"/>
          <a:ext cx="3994703" cy="67280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kumimoji="1" lang="en-US" altLang="ja-JP" sz="1800" kern="1200" dirty="0"/>
            <a:t>3. </a:t>
          </a:r>
          <a:r>
            <a:rPr kumimoji="1" lang="ja-JP" altLang="en-US" sz="1800" kern="1200"/>
            <a:t>クラスタごとに</a:t>
          </a:r>
          <a:r>
            <a:rPr kumimoji="1" lang="en-US" altLang="ja-JP" sz="1800" kern="1200" dirty="0"/>
            <a:t> Medoid </a:t>
          </a:r>
          <a:r>
            <a:rPr kumimoji="1" lang="ja-JP" altLang="en-US" sz="1800" kern="1200"/>
            <a:t>を決定</a:t>
          </a:r>
        </a:p>
      </dsp:txBody>
      <dsp:txXfrm>
        <a:off x="19706" y="2038674"/>
        <a:ext cx="3955291" cy="633395"/>
      </dsp:txXfrm>
    </dsp:sp>
    <dsp:sp modelId="{EF8C3ED8-5A7B-E24E-AFC6-8D76F1E36E18}">
      <dsp:nvSpPr>
        <dsp:cNvPr id="0" name=""/>
        <dsp:cNvSpPr/>
      </dsp:nvSpPr>
      <dsp:spPr>
        <a:xfrm rot="5400000">
          <a:off x="1871971" y="2708493"/>
          <a:ext cx="250760" cy="30091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kumimoji="1" lang="ja-JP" altLang="en-US" sz="1800" kern="1200"/>
        </a:p>
      </dsp:txBody>
      <dsp:txXfrm rot="-5400000">
        <a:off x="1907077" y="2733569"/>
        <a:ext cx="180548" cy="175532"/>
      </dsp:txXfrm>
    </dsp:sp>
    <dsp:sp modelId="{34F8AF40-D70D-D545-AE25-39B8DAF607A1}">
      <dsp:nvSpPr>
        <dsp:cNvPr id="0" name=""/>
        <dsp:cNvSpPr/>
      </dsp:nvSpPr>
      <dsp:spPr>
        <a:xfrm>
          <a:off x="0" y="3026124"/>
          <a:ext cx="3994703" cy="67280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kumimoji="1" lang="en-US" altLang="ja-JP" sz="1800" kern="1200" dirty="0"/>
            <a:t>4. </a:t>
          </a:r>
          <a:r>
            <a:rPr kumimoji="1" lang="ja-JP" altLang="en-US" sz="1800" kern="1200"/>
            <a:t>クラスタとメタデータを結び付け</a:t>
          </a:r>
        </a:p>
      </dsp:txBody>
      <dsp:txXfrm>
        <a:off x="19706" y="3045830"/>
        <a:ext cx="3955291" cy="633395"/>
      </dsp:txXfrm>
    </dsp:sp>
    <dsp:sp modelId="{1CD39E9E-D837-4646-A823-5BDFC4BA64C5}">
      <dsp:nvSpPr>
        <dsp:cNvPr id="0" name=""/>
        <dsp:cNvSpPr/>
      </dsp:nvSpPr>
      <dsp:spPr>
        <a:xfrm rot="5400000">
          <a:off x="1878088" y="3707492"/>
          <a:ext cx="238526" cy="30091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kumimoji="1" lang="ja-JP" altLang="en-US" sz="1800" kern="1200"/>
        </a:p>
      </dsp:txBody>
      <dsp:txXfrm rot="-5400000">
        <a:off x="1907077" y="3738685"/>
        <a:ext cx="180548" cy="166968"/>
      </dsp:txXfrm>
    </dsp:sp>
    <dsp:sp modelId="{751E0659-B326-1D4D-B787-02DF6F4D4830}">
      <dsp:nvSpPr>
        <dsp:cNvPr id="0" name=""/>
        <dsp:cNvSpPr/>
      </dsp:nvSpPr>
      <dsp:spPr>
        <a:xfrm>
          <a:off x="0" y="4016966"/>
          <a:ext cx="3994703" cy="67280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kumimoji="1" lang="en-US" altLang="ja-JP" sz="1800" kern="1200" dirty="0"/>
            <a:t>5. </a:t>
          </a:r>
          <a:r>
            <a:rPr kumimoji="1" lang="ja-JP" altLang="en-US" sz="1800" kern="1200"/>
            <a:t>他のデータセットへの適用</a:t>
          </a:r>
        </a:p>
      </dsp:txBody>
      <dsp:txXfrm>
        <a:off x="19706" y="4036672"/>
        <a:ext cx="3955291" cy="633395"/>
      </dsp:txXfrm>
    </dsp:sp>
  </dsp:spTree>
</dsp:drawing>
</file>

<file path=ppt/diagrams/layout1.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4" name="フッター プレースホルダー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5" name="スライド番号プレースホルダー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FAEB991-CEDD-B041-B68A-B0BE98E3E492}" type="slidenum">
              <a:rPr kumimoji="1" lang="ja-JP" altLang="en-US" smtClean="0"/>
              <a:t>‹#›</a:t>
            </a:fld>
            <a:endParaRPr kumimoji="1" lang="ja-JP" altLang="en-US"/>
          </a:p>
        </p:txBody>
      </p:sp>
    </p:spTree>
    <p:extLst>
      <p:ext uri="{BB962C8B-B14F-4D97-AF65-F5344CB8AC3E}">
        <p14:creationId xmlns:p14="http://schemas.microsoft.com/office/powerpoint/2010/main" val="203040480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1189734-6D6D-E94C-BFD4-D214A49E5E1A}" type="datetimeFigureOut">
              <a:rPr kumimoji="1" lang="ja-JP" altLang="en-US" smtClean="0"/>
              <a:t>2019/7/20</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A6E0FF4-7BB0-5443-A8EE-CF578D6111BF}" type="slidenum">
              <a:rPr kumimoji="1" lang="ja-JP" altLang="en-US" smtClean="0"/>
              <a:t>‹#›</a:t>
            </a:fld>
            <a:endParaRPr kumimoji="1" lang="ja-JP" altLang="en-US"/>
          </a:p>
        </p:txBody>
      </p:sp>
    </p:spTree>
    <p:extLst>
      <p:ext uri="{BB962C8B-B14F-4D97-AF65-F5344CB8AC3E}">
        <p14:creationId xmlns:p14="http://schemas.microsoft.com/office/powerpoint/2010/main" val="102686895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早口を直す</a:t>
            </a:r>
          </a:p>
        </p:txBody>
      </p:sp>
      <p:sp>
        <p:nvSpPr>
          <p:cNvPr id="4" name="スライド番号プレースホルダー 3"/>
          <p:cNvSpPr>
            <a:spLocks noGrp="1"/>
          </p:cNvSpPr>
          <p:nvPr>
            <p:ph type="sldNum" sz="quarter" idx="5"/>
          </p:nvPr>
        </p:nvSpPr>
        <p:spPr/>
        <p:txBody>
          <a:bodyPr/>
          <a:lstStyle/>
          <a:p>
            <a:fld id="{AA6E0FF4-7BB0-5443-A8EE-CF578D6111BF}" type="slidenum">
              <a:rPr kumimoji="1" lang="ja-JP" altLang="en-US" smtClean="0"/>
              <a:t>1</a:t>
            </a:fld>
            <a:endParaRPr kumimoji="1" lang="ja-JP" altLang="en-US"/>
          </a:p>
        </p:txBody>
      </p:sp>
    </p:spTree>
    <p:extLst>
      <p:ext uri="{BB962C8B-B14F-4D97-AF65-F5344CB8AC3E}">
        <p14:creationId xmlns:p14="http://schemas.microsoft.com/office/powerpoint/2010/main" val="27885728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表の見方を説明する</a:t>
            </a:r>
            <a:endParaRPr kumimoji="1" lang="en-US" altLang="ja-JP" dirty="0"/>
          </a:p>
          <a:p>
            <a:r>
              <a:rPr kumimoji="1" lang="ja-JP" altLang="en-US"/>
              <a:t>縦がミームの拡散元</a:t>
            </a:r>
            <a:r>
              <a:rPr kumimoji="1" lang="en-US" altLang="ja-JP" dirty="0"/>
              <a:t>, </a:t>
            </a:r>
            <a:r>
              <a:rPr kumimoji="1" lang="ja-JP" altLang="en-US"/>
              <a:t>横がミームの拡散先を表している表です</a:t>
            </a:r>
            <a:endParaRPr kumimoji="1" lang="en-US" altLang="ja-JP" dirty="0"/>
          </a:p>
          <a:p>
            <a:r>
              <a:rPr kumimoji="1" lang="en-US" altLang="ja-JP" dirty="0"/>
              <a:t>R, NR</a:t>
            </a:r>
            <a:r>
              <a:rPr kumimoji="1" lang="ja-JP" altLang="en-US"/>
              <a:t>は人種差別的，人種差別的でないミームを表しています．</a:t>
            </a:r>
            <a:endParaRPr kumimoji="1" lang="en-US" altLang="ja-JP" dirty="0"/>
          </a:p>
          <a:p>
            <a:endParaRPr kumimoji="1" lang="en-US" altLang="ja-JP" dirty="0"/>
          </a:p>
          <a:p>
            <a:r>
              <a:rPr kumimoji="1" lang="ja-JP" altLang="en-US" sz="1200" b="0" i="0" kern="1200">
                <a:solidFill>
                  <a:schemeClr val="tx1"/>
                </a:solidFill>
                <a:effectLst/>
                <a:latin typeface="+mn-lt"/>
                <a:ea typeface="+mn-ea"/>
                <a:cs typeface="+mn-cs"/>
              </a:rPr>
              <a:t>他の行と比べていただければわかる通り，</a:t>
            </a:r>
            <a:r>
              <a:rPr kumimoji="1" lang="en-US" altLang="ja-JP" sz="1200" b="0" i="0" kern="1200" dirty="0">
                <a:solidFill>
                  <a:schemeClr val="tx1"/>
                </a:solidFill>
                <a:effectLst/>
                <a:latin typeface="+mn-lt"/>
                <a:ea typeface="+mn-ea"/>
                <a:cs typeface="+mn-cs"/>
              </a:rPr>
              <a:t>pol</a:t>
            </a:r>
            <a:r>
              <a:rPr kumimoji="1" lang="ja-JP" altLang="en-US" sz="1200" b="0" i="0" kern="1200">
                <a:solidFill>
                  <a:schemeClr val="tx1"/>
                </a:solidFill>
                <a:effectLst/>
                <a:latin typeface="+mn-lt"/>
                <a:ea typeface="+mn-ea"/>
                <a:cs typeface="+mn-cs"/>
              </a:rPr>
              <a:t>が送信元の時の値が他コミュニティと比べて高いことがわかります．</a:t>
            </a:r>
            <a:endParaRPr kumimoji="1" lang="en-US" altLang="ja-JP" sz="1200" b="0" i="0" kern="1200" dirty="0">
              <a:solidFill>
                <a:schemeClr val="tx1"/>
              </a:solidFill>
              <a:effectLst/>
              <a:latin typeface="+mn-lt"/>
              <a:ea typeface="+mn-ea"/>
              <a:cs typeface="+mn-cs"/>
            </a:endParaRPr>
          </a:p>
          <a:p>
            <a:endParaRPr kumimoji="1" lang="ja-JP" altLang="en-US"/>
          </a:p>
        </p:txBody>
      </p:sp>
      <p:sp>
        <p:nvSpPr>
          <p:cNvPr id="4" name="スライド番号プレースホルダー 3"/>
          <p:cNvSpPr>
            <a:spLocks noGrp="1"/>
          </p:cNvSpPr>
          <p:nvPr>
            <p:ph type="sldNum" sz="quarter" idx="5"/>
          </p:nvPr>
        </p:nvSpPr>
        <p:spPr/>
        <p:txBody>
          <a:bodyPr/>
          <a:lstStyle/>
          <a:p>
            <a:fld id="{AA6E0FF4-7BB0-5443-A8EE-CF578D6111BF}" type="slidenum">
              <a:rPr kumimoji="1" lang="ja-JP" altLang="en-US" smtClean="0"/>
              <a:t>10</a:t>
            </a:fld>
            <a:endParaRPr kumimoji="1" lang="ja-JP" altLang="en-US"/>
          </a:p>
        </p:txBody>
      </p:sp>
    </p:spTree>
    <p:extLst>
      <p:ext uri="{BB962C8B-B14F-4D97-AF65-F5344CB8AC3E}">
        <p14:creationId xmlns:p14="http://schemas.microsoft.com/office/powerpoint/2010/main" val="301698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ja-JP" altLang="en-US"/>
              <a:t>送信元のコミュニティのミームの個数で正規化したものです</a:t>
            </a:r>
            <a:endParaRPr lang="en-US" altLang="ja-JP" dirty="0"/>
          </a:p>
          <a:p>
            <a:endParaRPr kumimoji="1" lang="en-US" altLang="ja-JP" dirty="0"/>
          </a:p>
          <a:p>
            <a:r>
              <a:rPr kumimoji="1" lang="ja-JP" altLang="en-US"/>
              <a:t>対して</a:t>
            </a:r>
            <a:r>
              <a:rPr kumimoji="1" lang="en-US" altLang="ja-JP" dirty="0"/>
              <a:t>pol</a:t>
            </a:r>
            <a:r>
              <a:rPr kumimoji="1" lang="ja-JP" altLang="en-US"/>
              <a:t>は効率面において最低である．</a:t>
            </a: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sz="1200" b="1"/>
              <a:t>つまり</a:t>
            </a:r>
            <a:r>
              <a:rPr lang="en-US" altLang="ja-JP" sz="1200" b="1" dirty="0"/>
              <a:t>/pol/</a:t>
            </a:r>
            <a:r>
              <a:rPr lang="ja-JP" altLang="en-US" sz="1200" b="1"/>
              <a:t> は投稿のうち一流のものしか残らない</a:t>
            </a:r>
            <a:endParaRPr lang="en-US" altLang="ja-JP" sz="1200" b="1" dirty="0"/>
          </a:p>
          <a:p>
            <a:endParaRPr kumimoji="1" lang="en-US" altLang="ja-JP" sz="1200" b="0" i="0" kern="1200" dirty="0">
              <a:solidFill>
                <a:schemeClr val="tx1"/>
              </a:solidFill>
              <a:effectLst/>
              <a:latin typeface="+mn-lt"/>
              <a:ea typeface="+mn-ea"/>
              <a:cs typeface="+mn-cs"/>
            </a:endParaRPr>
          </a:p>
          <a:p>
            <a:r>
              <a:rPr kumimoji="1" lang="ja-JP" altLang="en-US" sz="1200" b="0" i="0" kern="1200">
                <a:solidFill>
                  <a:schemeClr val="tx1"/>
                </a:solidFill>
                <a:effectLst/>
                <a:latin typeface="+mn-lt"/>
                <a:ea typeface="+mn-ea"/>
                <a:cs typeface="+mn-cs"/>
              </a:rPr>
              <a:t>政治的ミームについても記載があるのですが少しの変化しかないので割愛します</a:t>
            </a:r>
            <a:endParaRPr kumimoji="1" lang="en-US" altLang="ja-JP" sz="1200" b="0" i="0" kern="1200" dirty="0">
              <a:solidFill>
                <a:schemeClr val="tx1"/>
              </a:solidFill>
              <a:effectLst/>
              <a:latin typeface="+mn-lt"/>
              <a:ea typeface="+mn-ea"/>
              <a:cs typeface="+mn-cs"/>
            </a:endParaRPr>
          </a:p>
          <a:p>
            <a:endParaRPr kumimoji="1" lang="ja-JP" altLang="en-US"/>
          </a:p>
        </p:txBody>
      </p:sp>
      <p:sp>
        <p:nvSpPr>
          <p:cNvPr id="4" name="スライド番号プレースホルダー 3"/>
          <p:cNvSpPr>
            <a:spLocks noGrp="1"/>
          </p:cNvSpPr>
          <p:nvPr>
            <p:ph type="sldNum" sz="quarter" idx="5"/>
          </p:nvPr>
        </p:nvSpPr>
        <p:spPr/>
        <p:txBody>
          <a:bodyPr/>
          <a:lstStyle/>
          <a:p>
            <a:fld id="{AA6E0FF4-7BB0-5443-A8EE-CF578D6111BF}" type="slidenum">
              <a:rPr kumimoji="1" lang="ja-JP" altLang="en-US" smtClean="0"/>
              <a:t>11</a:t>
            </a:fld>
            <a:endParaRPr kumimoji="1" lang="ja-JP" altLang="en-US"/>
          </a:p>
        </p:txBody>
      </p:sp>
    </p:spTree>
    <p:extLst>
      <p:ext uri="{BB962C8B-B14F-4D97-AF65-F5344CB8AC3E}">
        <p14:creationId xmlns:p14="http://schemas.microsoft.com/office/powerpoint/2010/main" val="376110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ミームには様々な種類があり</a:t>
            </a:r>
            <a:r>
              <a:rPr kumimoji="1" lang="en-US" altLang="ja-JP" dirty="0"/>
              <a:t>, </a:t>
            </a:r>
            <a:r>
              <a:rPr kumimoji="1" lang="ja-JP" altLang="en-US"/>
              <a:t>図の左から通常</a:t>
            </a:r>
            <a:r>
              <a:rPr kumimoji="1" lang="en-US" altLang="ja-JP" dirty="0"/>
              <a:t>, </a:t>
            </a:r>
            <a:r>
              <a:rPr kumimoji="1" lang="ja-JP" altLang="en-US"/>
              <a:t>人種差別的</a:t>
            </a:r>
            <a:r>
              <a:rPr kumimoji="1" lang="en-US" altLang="ja-JP" dirty="0"/>
              <a:t>, </a:t>
            </a:r>
            <a:r>
              <a:rPr kumimoji="1" lang="ja-JP" altLang="en-US"/>
              <a:t>政治的なものを示しています</a:t>
            </a:r>
            <a:r>
              <a:rPr kumimoji="1" lang="en-US" altLang="ja-JP" dirty="0"/>
              <a:t>.</a:t>
            </a:r>
          </a:p>
          <a:p>
            <a:endParaRPr kumimoji="1" lang="en-US" altLang="ja-JP" dirty="0"/>
          </a:p>
          <a:p>
            <a:endParaRPr kumimoji="1" lang="en-US" altLang="ja-JP" dirty="0"/>
          </a:p>
          <a:p>
            <a:r>
              <a:rPr kumimoji="1" lang="en-US" altLang="ja-JP" dirty="0"/>
              <a:t>(</a:t>
            </a:r>
            <a:r>
              <a:rPr kumimoji="1" lang="ja-JP" altLang="en-US"/>
              <a:t>一番左のものが悪意のない，いわば通常のミームで</a:t>
            </a:r>
            <a:r>
              <a:rPr kumimoji="1" lang="en-US" altLang="ja-JP" dirty="0"/>
              <a:t>,</a:t>
            </a:r>
          </a:p>
          <a:p>
            <a:r>
              <a:rPr kumimoji="1" lang="ja-JP" altLang="en-US"/>
              <a:t>ナチスのマークのついたカエルのミームはユダヤ人を排除するという人種差別的な意味を含んでおり，</a:t>
            </a:r>
            <a:endParaRPr kumimoji="1" lang="en-US" altLang="ja-JP" dirty="0"/>
          </a:p>
          <a:p>
            <a:r>
              <a:rPr kumimoji="1" lang="ja-JP" altLang="en-US"/>
              <a:t>もう一つはトランプ大統領が</a:t>
            </a:r>
            <a:r>
              <a:rPr kumimoji="1" lang="en-US" altLang="ja-JP" dirty="0"/>
              <a:t>CNN</a:t>
            </a:r>
            <a:r>
              <a:rPr kumimoji="1" lang="ja-JP" altLang="en-US"/>
              <a:t>の質問に対して</a:t>
            </a:r>
            <a:r>
              <a:rPr kumimoji="1" lang="en-US" altLang="ja-JP" dirty="0"/>
              <a:t>, CNN</a:t>
            </a:r>
            <a:r>
              <a:rPr kumimoji="1" lang="ja-JP" altLang="en-US"/>
              <a:t>はフェイクニュースだと発言した政治的なものを風刺しています</a:t>
            </a:r>
            <a:r>
              <a:rPr kumimoji="1" lang="en-US" altLang="ja-JP" dirty="0"/>
              <a:t>)</a:t>
            </a:r>
          </a:p>
        </p:txBody>
      </p:sp>
      <p:sp>
        <p:nvSpPr>
          <p:cNvPr id="4" name="スライド番号プレースホルダー 3"/>
          <p:cNvSpPr>
            <a:spLocks noGrp="1"/>
          </p:cNvSpPr>
          <p:nvPr>
            <p:ph type="sldNum" sz="quarter" idx="5"/>
          </p:nvPr>
        </p:nvSpPr>
        <p:spPr/>
        <p:txBody>
          <a:bodyPr/>
          <a:lstStyle/>
          <a:p>
            <a:fld id="{AA6E0FF4-7BB0-5443-A8EE-CF578D6111BF}" type="slidenum">
              <a:rPr kumimoji="1" lang="ja-JP" altLang="en-US" smtClean="0"/>
              <a:t>2</a:t>
            </a:fld>
            <a:endParaRPr kumimoji="1" lang="ja-JP" altLang="en-US"/>
          </a:p>
        </p:txBody>
      </p:sp>
    </p:spTree>
    <p:extLst>
      <p:ext uri="{BB962C8B-B14F-4D97-AF65-F5344CB8AC3E}">
        <p14:creationId xmlns:p14="http://schemas.microsoft.com/office/powerpoint/2010/main" val="20335165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t>Twitter</a:t>
            </a:r>
            <a:r>
              <a:rPr kumimoji="1" lang="ja-JP" altLang="en-US"/>
              <a:t>のデータセットを調査に用いたツールは</a:t>
            </a:r>
            <a:r>
              <a:rPr kumimoji="1" lang="en-US" altLang="ja-JP" dirty="0"/>
              <a:t>Reddit</a:t>
            </a:r>
            <a:r>
              <a:rPr kumimoji="1" lang="ja-JP" altLang="en-US"/>
              <a:t>などの他の</a:t>
            </a:r>
            <a:r>
              <a:rPr kumimoji="1" lang="en-US" altLang="ja-JP" dirty="0"/>
              <a:t>SNS</a:t>
            </a:r>
            <a:r>
              <a:rPr kumimoji="1" lang="ja-JP" altLang="en-US"/>
              <a:t>では利用できない</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t>Reddit</a:t>
            </a:r>
            <a:r>
              <a:rPr kumimoji="1" lang="ja-JP" altLang="en-US"/>
              <a:t>で拡散されているミームがどの</a:t>
            </a:r>
            <a:r>
              <a:rPr kumimoji="1" lang="en-US" altLang="ja-JP" dirty="0"/>
              <a:t> SNS </a:t>
            </a:r>
            <a:r>
              <a:rPr kumimoji="1" lang="ja-JP" altLang="en-US"/>
              <a:t>で初めて観測されたかなどの調査はしていない</a:t>
            </a:r>
            <a:endParaRPr kumimoji="1" lang="en-US" altLang="ja-JP" dirty="0"/>
          </a:p>
        </p:txBody>
      </p:sp>
      <p:sp>
        <p:nvSpPr>
          <p:cNvPr id="4" name="スライド番号プレースホルダー 3"/>
          <p:cNvSpPr>
            <a:spLocks noGrp="1"/>
          </p:cNvSpPr>
          <p:nvPr>
            <p:ph type="sldNum" sz="quarter" idx="5"/>
          </p:nvPr>
        </p:nvSpPr>
        <p:spPr/>
        <p:txBody>
          <a:bodyPr/>
          <a:lstStyle/>
          <a:p>
            <a:fld id="{AA6E0FF4-7BB0-5443-A8EE-CF578D6111BF}" type="slidenum">
              <a:rPr kumimoji="1" lang="ja-JP" altLang="en-US" smtClean="0"/>
              <a:t>3</a:t>
            </a:fld>
            <a:endParaRPr kumimoji="1" lang="ja-JP" altLang="en-US"/>
          </a:p>
        </p:txBody>
      </p:sp>
    </p:spTree>
    <p:extLst>
      <p:ext uri="{BB962C8B-B14F-4D97-AF65-F5344CB8AC3E}">
        <p14:creationId xmlns:p14="http://schemas.microsoft.com/office/powerpoint/2010/main" val="19451527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a:t>悪意のあるというのはヘイトや人種差別のこと</a:t>
            </a:r>
            <a:endParaRPr lang="en-US" altLang="ja-JP" dirty="0"/>
          </a:p>
          <a:p>
            <a:endParaRPr lang="en-US" altLang="ja-JP" dirty="0"/>
          </a:p>
          <a:p>
            <a:r>
              <a:rPr lang="ja-JP" altLang="en-US"/>
              <a:t>ミーム</a:t>
            </a:r>
            <a:r>
              <a:rPr lang="ja-JP" altLang="en-US" dirty="0"/>
              <a:t>の拡散には多くのプラットフォーム</a:t>
            </a:r>
            <a:r>
              <a:rPr lang="ja-JP" altLang="en-US"/>
              <a:t>がある</a:t>
            </a:r>
            <a:endParaRPr lang="en-US" altLang="ja-JP" dirty="0"/>
          </a:p>
          <a:p>
            <a:r>
              <a:rPr lang="ja-JP" altLang="en-US" dirty="0">
                <a:effectLst/>
              </a:rPr>
              <a:t>多くはクローズなコミュニティ</a:t>
            </a:r>
            <a:r>
              <a:rPr lang="en-US" altLang="ja-JP" dirty="0">
                <a:effectLst/>
              </a:rPr>
              <a:t>(Facebook), </a:t>
            </a:r>
            <a:r>
              <a:rPr kumimoji="1" lang="ja-JP" altLang="en-US" sz="1200" b="0" i="0" kern="1200">
                <a:solidFill>
                  <a:schemeClr val="tx1"/>
                </a:solidFill>
                <a:effectLst/>
                <a:latin typeface="+mn-lt"/>
                <a:ea typeface="+mn-ea"/>
                <a:cs typeface="+mn-cs"/>
              </a:rPr>
              <a:t>静的</a:t>
            </a:r>
            <a:r>
              <a:rPr kumimoji="1" lang="ja-JP" altLang="en-US" sz="1200" b="0" i="0" kern="1200" dirty="0">
                <a:solidFill>
                  <a:schemeClr val="tx1"/>
                </a:solidFill>
                <a:effectLst/>
                <a:latin typeface="+mn-lt"/>
                <a:ea typeface="+mn-ea"/>
                <a:cs typeface="+mn-cs"/>
              </a:rPr>
              <a:t>画像を元にしていない</a:t>
            </a:r>
            <a:r>
              <a:rPr kumimoji="1" lang="en-US" altLang="ja-JP" sz="1200" b="0" i="0" kern="1200" dirty="0">
                <a:solidFill>
                  <a:schemeClr val="tx1"/>
                </a:solidFill>
                <a:effectLst/>
                <a:latin typeface="+mn-lt"/>
                <a:ea typeface="+mn-ea"/>
                <a:cs typeface="+mn-cs"/>
              </a:rPr>
              <a:t>(</a:t>
            </a:r>
            <a:r>
              <a:rPr kumimoji="1" lang="en-US" altLang="ja-JP" sz="1200" b="0" i="0" kern="1200" dirty="0" err="1">
                <a:solidFill>
                  <a:schemeClr val="tx1"/>
                </a:solidFill>
                <a:effectLst/>
                <a:latin typeface="+mn-lt"/>
                <a:ea typeface="+mn-ea"/>
                <a:cs typeface="+mn-cs"/>
              </a:rPr>
              <a:t>Youtube</a:t>
            </a:r>
            <a:r>
              <a:rPr kumimoji="1" lang="en-US" altLang="ja-JP" sz="1200" b="0" i="0" kern="1200" dirty="0">
                <a:solidFill>
                  <a:schemeClr val="tx1"/>
                </a:solidFill>
                <a:effectLst/>
                <a:latin typeface="+mn-lt"/>
                <a:ea typeface="+mn-ea"/>
                <a:cs typeface="+mn-cs"/>
              </a:rPr>
              <a:t>, </a:t>
            </a:r>
            <a:r>
              <a:rPr kumimoji="1" lang="en-US" altLang="ja-JP" sz="1200" b="0" i="0" kern="1200" dirty="0" err="1">
                <a:solidFill>
                  <a:schemeClr val="tx1"/>
                </a:solidFill>
                <a:effectLst/>
                <a:latin typeface="+mn-lt"/>
                <a:ea typeface="+mn-ea"/>
                <a:cs typeface="+mn-cs"/>
              </a:rPr>
              <a:t>Giphy</a:t>
            </a:r>
            <a:r>
              <a:rPr kumimoji="1" lang="en-US" altLang="ja-JP" sz="1200" b="0" i="0" kern="1200" dirty="0">
                <a:solidFill>
                  <a:schemeClr val="tx1"/>
                </a:solidFill>
                <a:effectLst/>
                <a:latin typeface="+mn-lt"/>
                <a:ea typeface="+mn-ea"/>
                <a:cs typeface="+mn-cs"/>
              </a:rPr>
              <a:t>), </a:t>
            </a:r>
            <a:r>
              <a:rPr lang="ja-JP" altLang="en-US">
                <a:effectLst/>
              </a:rPr>
              <a:t>今回</a:t>
            </a:r>
            <a:r>
              <a:rPr lang="ja-JP" altLang="en-US" dirty="0">
                <a:effectLst/>
              </a:rPr>
              <a:t>はオープンで静的画像をミームとして扱っているところを</a:t>
            </a:r>
            <a:r>
              <a:rPr lang="ja-JP" altLang="en-US">
                <a:effectLst/>
              </a:rPr>
              <a:t>調べます．</a:t>
            </a:r>
            <a:endParaRPr kumimoji="1" lang="en-US" altLang="ja-JP"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a:t>ただし</a:t>
            </a:r>
            <a:r>
              <a:rPr lang="en-US" altLang="ja-JP" dirty="0"/>
              <a:t>Gab</a:t>
            </a:r>
            <a:r>
              <a:rPr lang="ja-JP" altLang="en-US" dirty="0"/>
              <a:t>に関しては</a:t>
            </a:r>
            <a:r>
              <a:rPr lang="en-US" altLang="ja-JP" dirty="0"/>
              <a:t>2016</a:t>
            </a:r>
            <a:r>
              <a:rPr lang="ja-JP" altLang="en-US" dirty="0"/>
              <a:t>年</a:t>
            </a:r>
            <a:r>
              <a:rPr lang="en-US" altLang="ja-JP" dirty="0"/>
              <a:t>8</a:t>
            </a:r>
            <a:r>
              <a:rPr lang="ja-JP" altLang="en-US" dirty="0"/>
              <a:t>月から始まったサービスなので，</a:t>
            </a:r>
            <a:r>
              <a:rPr lang="en-US" altLang="ja-JP" dirty="0"/>
              <a:t>2016</a:t>
            </a:r>
            <a:r>
              <a:rPr lang="ja-JP" altLang="en-US" dirty="0"/>
              <a:t>年</a:t>
            </a:r>
            <a:r>
              <a:rPr lang="en-US" altLang="ja-JP" dirty="0"/>
              <a:t>8</a:t>
            </a:r>
            <a:r>
              <a:rPr lang="ja-JP" altLang="en-US" dirty="0"/>
              <a:t>月</a:t>
            </a:r>
            <a:r>
              <a:rPr lang="en-US" altLang="ja-JP" dirty="0"/>
              <a:t>10</a:t>
            </a:r>
            <a:r>
              <a:rPr lang="ja-JP" altLang="en-US" dirty="0"/>
              <a:t>日から</a:t>
            </a:r>
            <a:r>
              <a:rPr lang="en-US" altLang="ja-JP" dirty="0"/>
              <a:t>2017</a:t>
            </a:r>
            <a:r>
              <a:rPr lang="ja-JP" altLang="en-US" dirty="0"/>
              <a:t>年</a:t>
            </a:r>
            <a:r>
              <a:rPr lang="en-US" altLang="ja-JP" dirty="0"/>
              <a:t>7</a:t>
            </a:r>
            <a:r>
              <a:rPr lang="ja-JP" altLang="en-US" dirty="0"/>
              <a:t>月</a:t>
            </a:r>
            <a:r>
              <a:rPr lang="en-US" altLang="ja-JP" dirty="0"/>
              <a:t>31</a:t>
            </a:r>
            <a:r>
              <a:rPr lang="ja-JP" altLang="en-US" dirty="0"/>
              <a:t>日のデータ</a:t>
            </a:r>
            <a:r>
              <a:rPr lang="ja-JP" altLang="en-US"/>
              <a:t>を利用します</a:t>
            </a:r>
            <a:endParaRPr lang="en-US" altLang="ja-JP" dirty="0"/>
          </a:p>
          <a:p>
            <a:endParaRPr kumimoji="1" lang="en-US" altLang="ja-JP" sz="1200" b="0" i="0" kern="1200" dirty="0">
              <a:solidFill>
                <a:schemeClr val="tx1"/>
              </a:solidFill>
              <a:effectLst/>
              <a:latin typeface="+mn-lt"/>
              <a:ea typeface="+mn-ea"/>
              <a:cs typeface="+mn-cs"/>
            </a:endParaRPr>
          </a:p>
        </p:txBody>
      </p:sp>
      <p:sp>
        <p:nvSpPr>
          <p:cNvPr id="4" name="スライド番号プレースホルダー 3"/>
          <p:cNvSpPr>
            <a:spLocks noGrp="1"/>
          </p:cNvSpPr>
          <p:nvPr>
            <p:ph type="sldNum" sz="quarter" idx="10"/>
          </p:nvPr>
        </p:nvSpPr>
        <p:spPr/>
        <p:txBody>
          <a:bodyPr/>
          <a:lstStyle/>
          <a:p>
            <a:fld id="{AA6E0FF4-7BB0-5443-A8EE-CF578D6111BF}" type="slidenum">
              <a:rPr kumimoji="1" lang="ja-JP" altLang="en-US" smtClean="0"/>
              <a:t>4</a:t>
            </a:fld>
            <a:endParaRPr kumimoji="1" lang="ja-JP" altLang="en-US"/>
          </a:p>
        </p:txBody>
      </p:sp>
    </p:spTree>
    <p:extLst>
      <p:ext uri="{BB962C8B-B14F-4D97-AF65-F5344CB8AC3E}">
        <p14:creationId xmlns:p14="http://schemas.microsoft.com/office/powerpoint/2010/main" val="4490448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kern="1200">
                <a:solidFill>
                  <a:schemeClr val="tx1"/>
                </a:solidFill>
                <a:effectLst/>
                <a:latin typeface="+mn-lt"/>
                <a:ea typeface="+mn-ea"/>
                <a:cs typeface="+mn-cs"/>
              </a:rPr>
              <a:t>下</a:t>
            </a:r>
            <a:r>
              <a:rPr kumimoji="1" lang="ja-JP" altLang="en-US" sz="1200" b="0" i="0" kern="1200" dirty="0">
                <a:solidFill>
                  <a:schemeClr val="tx1"/>
                </a:solidFill>
                <a:effectLst/>
                <a:latin typeface="+mn-lt"/>
                <a:ea typeface="+mn-ea"/>
                <a:cs typeface="+mn-cs"/>
              </a:rPr>
              <a:t>の表はデータセットの内訳について</a:t>
            </a:r>
            <a:r>
              <a:rPr kumimoji="1" lang="ja-JP" altLang="en-US" sz="1200" b="0" i="0" kern="1200">
                <a:solidFill>
                  <a:schemeClr val="tx1"/>
                </a:solidFill>
                <a:effectLst/>
                <a:latin typeface="+mn-lt"/>
                <a:ea typeface="+mn-ea"/>
                <a:cs typeface="+mn-cs"/>
              </a:rPr>
              <a:t>です．</a:t>
            </a:r>
            <a:endParaRPr kumimoji="1" lang="en-US" altLang="ja-JP"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kern="1200">
                <a:solidFill>
                  <a:schemeClr val="tx1"/>
                </a:solidFill>
                <a:effectLst/>
                <a:latin typeface="+mn-lt"/>
                <a:ea typeface="+mn-ea"/>
                <a:cs typeface="+mn-cs"/>
              </a:rPr>
              <a:t>表についての特徴を一言</a:t>
            </a:r>
            <a:endParaRPr kumimoji="1" lang="en-US" altLang="ja-JP"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b="0" i="0" kern="1200" dirty="0">
              <a:solidFill>
                <a:schemeClr val="tx1"/>
              </a:solidFill>
              <a:effectLst/>
              <a:latin typeface="+mn-lt"/>
              <a:ea typeface="+mn-ea"/>
              <a:cs typeface="+mn-cs"/>
            </a:endParaRPr>
          </a:p>
          <a:p>
            <a:r>
              <a:rPr kumimoji="1" lang="ja-JP" altLang="en-US" sz="1200" b="0" i="0" kern="1200" dirty="0">
                <a:solidFill>
                  <a:schemeClr val="tx1"/>
                </a:solidFill>
                <a:effectLst/>
                <a:latin typeface="+mn-lt"/>
                <a:ea typeface="+mn-ea"/>
                <a:cs typeface="+mn-cs"/>
              </a:rPr>
              <a:t>画像数が画像付き投稿数より少ないのは同じ画像の</a:t>
            </a:r>
            <a:r>
              <a:rPr kumimoji="1" lang="en-US" altLang="ja-JP" sz="1200" b="0" i="0" kern="1200" dirty="0">
                <a:solidFill>
                  <a:schemeClr val="tx1"/>
                </a:solidFill>
                <a:effectLst/>
                <a:latin typeface="+mn-lt"/>
                <a:ea typeface="+mn-ea"/>
                <a:cs typeface="+mn-cs"/>
              </a:rPr>
              <a:t>URL</a:t>
            </a:r>
            <a:r>
              <a:rPr kumimoji="1" lang="ja-JP" altLang="en-US" sz="1200" b="0" i="0" kern="1200" dirty="0">
                <a:solidFill>
                  <a:schemeClr val="tx1"/>
                </a:solidFill>
                <a:effectLst/>
                <a:latin typeface="+mn-lt"/>
                <a:ea typeface="+mn-ea"/>
                <a:cs typeface="+mn-cs"/>
              </a:rPr>
              <a:t>を再利用していたり</a:t>
            </a:r>
            <a:r>
              <a:rPr kumimoji="1" lang="ja-JP" altLang="en-US" sz="1200" b="0" i="0" kern="1200">
                <a:solidFill>
                  <a:schemeClr val="tx1"/>
                </a:solidFill>
                <a:effectLst/>
                <a:latin typeface="+mn-lt"/>
                <a:ea typeface="+mn-ea"/>
                <a:cs typeface="+mn-cs"/>
              </a:rPr>
              <a:t>するから</a:t>
            </a:r>
            <a:endParaRPr kumimoji="1" lang="en-US" altLang="ja-JP" sz="1200" b="0" i="0" kern="1200" dirty="0">
              <a:solidFill>
                <a:schemeClr val="tx1"/>
              </a:solidFill>
              <a:effectLst/>
              <a:latin typeface="+mn-lt"/>
              <a:ea typeface="+mn-ea"/>
              <a:cs typeface="+mn-cs"/>
            </a:endParaRPr>
          </a:p>
          <a:p>
            <a:r>
              <a:rPr kumimoji="1" lang="en-US" altLang="ja-JP" sz="1200" b="0" i="0" kern="1200" dirty="0">
                <a:solidFill>
                  <a:schemeClr val="tx1"/>
                </a:solidFill>
                <a:effectLst/>
                <a:latin typeface="+mn-lt"/>
                <a:ea typeface="+mn-ea"/>
                <a:cs typeface="+mn-cs"/>
              </a:rPr>
              <a:t>KYM</a:t>
            </a:r>
            <a:r>
              <a:rPr kumimoji="1" lang="ja-JP" altLang="en-US" sz="1200" b="0" i="0" kern="1200" dirty="0">
                <a:solidFill>
                  <a:schemeClr val="tx1"/>
                </a:solidFill>
                <a:effectLst/>
                <a:latin typeface="+mn-lt"/>
                <a:ea typeface="+mn-ea"/>
                <a:cs typeface="+mn-cs"/>
              </a:rPr>
              <a:t>に注目すると，全ての投稿に画像がついているのですが．</a:t>
            </a:r>
            <a:endParaRPr kumimoji="1" lang="en-US" altLang="ja-JP" sz="1200" b="0" i="0" kern="1200" dirty="0">
              <a:solidFill>
                <a:schemeClr val="tx1"/>
              </a:solidFill>
              <a:effectLst/>
              <a:latin typeface="+mn-lt"/>
              <a:ea typeface="+mn-ea"/>
              <a:cs typeface="+mn-cs"/>
            </a:endParaRPr>
          </a:p>
          <a:p>
            <a:r>
              <a:rPr kumimoji="1" lang="en-US" altLang="ja-JP" sz="1200" b="0" i="0" kern="1200" dirty="0">
                <a:solidFill>
                  <a:schemeClr val="tx1"/>
                </a:solidFill>
                <a:effectLst/>
                <a:latin typeface="+mn-lt"/>
                <a:ea typeface="+mn-ea"/>
                <a:cs typeface="+mn-cs"/>
              </a:rPr>
              <a:t>KYM</a:t>
            </a:r>
            <a:r>
              <a:rPr kumimoji="1" lang="ja-JP" altLang="en-US" sz="1200" b="0" i="0" kern="1200" dirty="0">
                <a:solidFill>
                  <a:schemeClr val="tx1"/>
                </a:solidFill>
                <a:effectLst/>
                <a:latin typeface="+mn-lt"/>
                <a:ea typeface="+mn-ea"/>
                <a:cs typeface="+mn-cs"/>
              </a:rPr>
              <a:t>の画像数が多いのは</a:t>
            </a:r>
            <a:r>
              <a:rPr kumimoji="1" lang="en-US" altLang="ja-JP" sz="1200" b="0" i="0" kern="1200" dirty="0">
                <a:solidFill>
                  <a:schemeClr val="tx1"/>
                </a:solidFill>
                <a:effectLst/>
                <a:latin typeface="+mn-lt"/>
                <a:ea typeface="+mn-ea"/>
                <a:cs typeface="+mn-cs"/>
              </a:rPr>
              <a:t>1</a:t>
            </a:r>
            <a:r>
              <a:rPr kumimoji="1" lang="ja-JP" altLang="en-US" sz="1200" b="0" i="0" kern="1200" dirty="0">
                <a:solidFill>
                  <a:schemeClr val="tx1"/>
                </a:solidFill>
                <a:effectLst/>
                <a:latin typeface="+mn-lt"/>
                <a:ea typeface="+mn-ea"/>
                <a:cs typeface="+mn-cs"/>
              </a:rPr>
              <a:t>投稿にイメージギャラリを保持しているから複数の画像が含まれて</a:t>
            </a:r>
            <a:r>
              <a:rPr kumimoji="1" lang="ja-JP" altLang="en-US" sz="1200" b="0" i="0" kern="1200">
                <a:solidFill>
                  <a:schemeClr val="tx1"/>
                </a:solidFill>
                <a:effectLst/>
                <a:latin typeface="+mn-lt"/>
                <a:ea typeface="+mn-ea"/>
                <a:cs typeface="+mn-cs"/>
              </a:rPr>
              <a:t>いるから</a:t>
            </a:r>
            <a:endParaRPr kumimoji="1" lang="en-US" altLang="ja-JP" sz="1200" b="0" i="0" kern="1200" dirty="0">
              <a:solidFill>
                <a:schemeClr val="tx1"/>
              </a:solidFill>
              <a:effectLst/>
              <a:latin typeface="+mn-lt"/>
              <a:ea typeface="+mn-ea"/>
              <a:cs typeface="+mn-cs"/>
            </a:endParaRPr>
          </a:p>
          <a:p>
            <a:endParaRPr kumimoji="1" lang="en-US" altLang="ja-JP" sz="1200" b="0" i="0" kern="1200" dirty="0">
              <a:solidFill>
                <a:schemeClr val="tx1"/>
              </a:solidFill>
              <a:effectLst/>
              <a:latin typeface="+mn-lt"/>
              <a:ea typeface="+mn-ea"/>
              <a:cs typeface="+mn-cs"/>
            </a:endParaRPr>
          </a:p>
          <a:p>
            <a:endParaRPr kumimoji="1" lang="en-US" altLang="ja-JP"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b="0" i="0" kern="1200" dirty="0">
                <a:solidFill>
                  <a:schemeClr val="tx1"/>
                </a:solidFill>
                <a:effectLst/>
                <a:latin typeface="+mn-lt"/>
                <a:ea typeface="+mn-ea"/>
                <a:cs typeface="+mn-cs"/>
              </a:rPr>
              <a:t>KYM</a:t>
            </a:r>
            <a:r>
              <a:rPr kumimoji="1" lang="ja-JP" altLang="en-US" sz="1200" b="0" i="0" kern="1200">
                <a:solidFill>
                  <a:schemeClr val="tx1"/>
                </a:solidFill>
                <a:effectLst/>
                <a:latin typeface="+mn-lt"/>
                <a:ea typeface="+mn-ea"/>
                <a:cs typeface="+mn-cs"/>
              </a:rPr>
              <a:t>のデータは</a:t>
            </a:r>
            <a:r>
              <a:rPr kumimoji="1" lang="en-US" altLang="ja-JP" sz="1200" b="0" i="0" kern="1200" dirty="0">
                <a:solidFill>
                  <a:schemeClr val="tx1"/>
                </a:solidFill>
                <a:effectLst/>
                <a:latin typeface="+mn-lt"/>
                <a:ea typeface="+mn-ea"/>
                <a:cs typeface="+mn-cs"/>
              </a:rPr>
              <a:t>2017</a:t>
            </a:r>
            <a:r>
              <a:rPr kumimoji="1" lang="ja-JP" altLang="en-US" sz="1200" b="0" i="0" kern="1200">
                <a:solidFill>
                  <a:schemeClr val="tx1"/>
                </a:solidFill>
                <a:effectLst/>
                <a:latin typeface="+mn-lt"/>
                <a:ea typeface="+mn-ea"/>
                <a:cs typeface="+mn-cs"/>
              </a:rPr>
              <a:t>年の</a:t>
            </a:r>
            <a:r>
              <a:rPr kumimoji="1" lang="en-US" altLang="ja-JP" sz="1200" b="0" i="0" kern="1200" dirty="0">
                <a:solidFill>
                  <a:schemeClr val="tx1"/>
                </a:solidFill>
                <a:effectLst/>
                <a:latin typeface="+mn-lt"/>
                <a:ea typeface="+mn-ea"/>
                <a:cs typeface="+mn-cs"/>
              </a:rPr>
              <a:t>10</a:t>
            </a:r>
            <a:r>
              <a:rPr kumimoji="1" lang="ja-JP" altLang="en-US" sz="1200" b="0" i="0" kern="1200">
                <a:solidFill>
                  <a:schemeClr val="tx1"/>
                </a:solidFill>
                <a:effectLst/>
                <a:latin typeface="+mn-lt"/>
                <a:ea typeface="+mn-ea"/>
                <a:cs typeface="+mn-cs"/>
              </a:rPr>
              <a:t>月</a:t>
            </a:r>
            <a:r>
              <a:rPr kumimoji="1" lang="en-US" altLang="ja-JP" sz="1200" b="0" i="0" kern="1200" dirty="0">
                <a:solidFill>
                  <a:schemeClr val="tx1"/>
                </a:solidFill>
                <a:effectLst/>
                <a:latin typeface="+mn-lt"/>
                <a:ea typeface="+mn-ea"/>
                <a:cs typeface="+mn-cs"/>
              </a:rPr>
              <a:t>-12</a:t>
            </a:r>
            <a:r>
              <a:rPr kumimoji="1" lang="ja-JP" altLang="en-US" sz="1200" b="0" i="0" kern="1200">
                <a:solidFill>
                  <a:schemeClr val="tx1"/>
                </a:solidFill>
                <a:effectLst/>
                <a:latin typeface="+mn-lt"/>
                <a:ea typeface="+mn-ea"/>
                <a:cs typeface="+mn-cs"/>
              </a:rPr>
              <a:t>月でクローリングしてとってきたもの</a:t>
            </a:r>
            <a:endParaRPr kumimoji="1" lang="en-US" altLang="ja-JP" sz="1200" b="0" i="0" kern="1200" dirty="0">
              <a:solidFill>
                <a:schemeClr val="tx1"/>
              </a:solidFill>
              <a:effectLst/>
              <a:latin typeface="+mn-lt"/>
              <a:ea typeface="+mn-ea"/>
              <a:cs typeface="+mn-cs"/>
            </a:endParaRPr>
          </a:p>
          <a:p>
            <a:endParaRPr kumimoji="1" lang="en-US" altLang="ja-JP" sz="1200" b="0" i="0" kern="1200" dirty="0">
              <a:solidFill>
                <a:schemeClr val="tx1"/>
              </a:solidFill>
              <a:effectLst/>
              <a:latin typeface="+mn-lt"/>
              <a:ea typeface="+mn-ea"/>
              <a:cs typeface="+mn-cs"/>
            </a:endParaRPr>
          </a:p>
        </p:txBody>
      </p:sp>
      <p:sp>
        <p:nvSpPr>
          <p:cNvPr id="4" name="スライド番号プレースホルダー 3"/>
          <p:cNvSpPr>
            <a:spLocks noGrp="1"/>
          </p:cNvSpPr>
          <p:nvPr>
            <p:ph type="sldNum" sz="quarter" idx="10"/>
          </p:nvPr>
        </p:nvSpPr>
        <p:spPr/>
        <p:txBody>
          <a:bodyPr/>
          <a:lstStyle/>
          <a:p>
            <a:fld id="{AA6E0FF4-7BB0-5443-A8EE-CF578D6111BF}" type="slidenum">
              <a:rPr kumimoji="1" lang="ja-JP" altLang="en-US" smtClean="0"/>
              <a:t>5</a:t>
            </a:fld>
            <a:endParaRPr kumimoji="1" lang="ja-JP" altLang="en-US"/>
          </a:p>
        </p:txBody>
      </p:sp>
    </p:spTree>
    <p:extLst>
      <p:ext uri="{BB962C8B-B14F-4D97-AF65-F5344CB8AC3E}">
        <p14:creationId xmlns:p14="http://schemas.microsoft.com/office/powerpoint/2010/main" val="34136556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クラスタを代表する画像</a:t>
            </a:r>
          </a:p>
        </p:txBody>
      </p:sp>
      <p:sp>
        <p:nvSpPr>
          <p:cNvPr id="4" name="スライド番号プレースホルダー 3"/>
          <p:cNvSpPr>
            <a:spLocks noGrp="1"/>
          </p:cNvSpPr>
          <p:nvPr>
            <p:ph type="sldNum" sz="quarter" idx="5"/>
          </p:nvPr>
        </p:nvSpPr>
        <p:spPr/>
        <p:txBody>
          <a:bodyPr/>
          <a:lstStyle/>
          <a:p>
            <a:fld id="{AA6E0FF4-7BB0-5443-A8EE-CF578D6111BF}" type="slidenum">
              <a:rPr kumimoji="1" lang="ja-JP" altLang="en-US" smtClean="0"/>
              <a:t>6</a:t>
            </a:fld>
            <a:endParaRPr kumimoji="1" lang="ja-JP" altLang="en-US"/>
          </a:p>
        </p:txBody>
      </p:sp>
    </p:spTree>
    <p:extLst>
      <p:ext uri="{BB962C8B-B14F-4D97-AF65-F5344CB8AC3E}">
        <p14:creationId xmlns:p14="http://schemas.microsoft.com/office/powerpoint/2010/main" val="24380150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t>’antisemitism’</a:t>
            </a:r>
            <a:r>
              <a:rPr kumimoji="1" lang="ja-JP" altLang="en-US"/>
              <a:t>は反ユダヤ主義という意味</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t>ポインタで指す</a:t>
            </a:r>
            <a:endParaRPr kumimoji="1" lang="en-US" altLang="ja-JP" dirty="0"/>
          </a:p>
        </p:txBody>
      </p:sp>
      <p:sp>
        <p:nvSpPr>
          <p:cNvPr id="4" name="スライド番号プレースホルダー 3"/>
          <p:cNvSpPr>
            <a:spLocks noGrp="1"/>
          </p:cNvSpPr>
          <p:nvPr>
            <p:ph type="sldNum" sz="quarter" idx="5"/>
          </p:nvPr>
        </p:nvSpPr>
        <p:spPr/>
        <p:txBody>
          <a:bodyPr/>
          <a:lstStyle/>
          <a:p>
            <a:fld id="{AA6E0FF4-7BB0-5443-A8EE-CF578D6111BF}" type="slidenum">
              <a:rPr kumimoji="1" lang="ja-JP" altLang="en-US" smtClean="0"/>
              <a:t>7</a:t>
            </a:fld>
            <a:endParaRPr kumimoji="1" lang="ja-JP" altLang="en-US"/>
          </a:p>
        </p:txBody>
      </p:sp>
    </p:spTree>
    <p:extLst>
      <p:ext uri="{BB962C8B-B14F-4D97-AF65-F5344CB8AC3E}">
        <p14:creationId xmlns:p14="http://schemas.microsoft.com/office/powerpoint/2010/main" val="10896730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時間的側面からの分析です</a:t>
            </a:r>
            <a:endParaRPr kumimoji="1" lang="en-US" altLang="ja-JP" dirty="0"/>
          </a:p>
          <a:p>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dirty="0"/>
              <a:t>Gab</a:t>
            </a:r>
            <a:r>
              <a:rPr lang="ja-JP" altLang="en-US"/>
              <a:t>の増加は</a:t>
            </a:r>
            <a:r>
              <a:rPr lang="en-US" altLang="ja-JP" dirty="0"/>
              <a:t>2016</a:t>
            </a:r>
            <a:r>
              <a:rPr lang="ja-JP" altLang="en-US"/>
              <a:t>年にサービスが始まったことから，</a:t>
            </a:r>
            <a:r>
              <a:rPr lang="en-US" altLang="ja-JP" dirty="0"/>
              <a:t>2017</a:t>
            </a:r>
            <a:r>
              <a:rPr lang="ja-JP" altLang="en-US"/>
              <a:t>年に徐々に悪意をつぶやくものとして普及していった結果だと思われます．</a:t>
            </a:r>
            <a:endParaRPr lang="en-US" altLang="ja-JP" dirty="0"/>
          </a:p>
          <a:p>
            <a:endParaRPr kumimoji="1" lang="ja-JP" altLang="en-US"/>
          </a:p>
        </p:txBody>
      </p:sp>
      <p:sp>
        <p:nvSpPr>
          <p:cNvPr id="4" name="スライド番号プレースホルダー 3"/>
          <p:cNvSpPr>
            <a:spLocks noGrp="1"/>
          </p:cNvSpPr>
          <p:nvPr>
            <p:ph type="sldNum" sz="quarter" idx="5"/>
          </p:nvPr>
        </p:nvSpPr>
        <p:spPr/>
        <p:txBody>
          <a:bodyPr/>
          <a:lstStyle/>
          <a:p>
            <a:fld id="{AA6E0FF4-7BB0-5443-A8EE-CF578D6111BF}" type="slidenum">
              <a:rPr kumimoji="1" lang="ja-JP" altLang="en-US" smtClean="0"/>
              <a:t>8</a:t>
            </a:fld>
            <a:endParaRPr kumimoji="1" lang="ja-JP" altLang="en-US"/>
          </a:p>
        </p:txBody>
      </p:sp>
    </p:spTree>
    <p:extLst>
      <p:ext uri="{BB962C8B-B14F-4D97-AF65-F5344CB8AC3E}">
        <p14:creationId xmlns:p14="http://schemas.microsoft.com/office/powerpoint/2010/main" val="32917579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a:t>紫</a:t>
            </a:r>
            <a:r>
              <a:rPr kumimoji="1" lang="en-US" altLang="ja-JP" dirty="0"/>
              <a:t> -&gt; </a:t>
            </a:r>
            <a:r>
              <a:rPr kumimoji="1" lang="ja-JP" altLang="en-US"/>
              <a:t>灰色</a:t>
            </a: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a:t>灰色</a:t>
            </a:r>
            <a:r>
              <a:rPr kumimoji="1" lang="en-US" altLang="ja-JP" dirty="0"/>
              <a:t> -&gt; </a:t>
            </a:r>
            <a:r>
              <a:rPr kumimoji="1" lang="ja-JP" altLang="en-US"/>
              <a:t>紅色</a:t>
            </a: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a:t>A,B,C</a:t>
            </a:r>
            <a:r>
              <a:rPr kumimoji="1" lang="ja-JP" altLang="en-US"/>
              <a:t>はそれぞれの</a:t>
            </a:r>
            <a:r>
              <a:rPr kumimoji="1" lang="en-US" altLang="ja-JP" dirty="0"/>
              <a:t>SNS</a:t>
            </a:r>
            <a:r>
              <a:rPr kumimoji="1" lang="ja-JP" altLang="en-US"/>
              <a:t>を表していて</a:t>
            </a:r>
            <a:r>
              <a:rPr kumimoji="1" lang="en-US" altLang="ja-JP" dirty="0"/>
              <a:t>, 1,2,3,4</a:t>
            </a:r>
            <a:r>
              <a:rPr kumimoji="1" lang="ja-JP" altLang="en-US"/>
              <a:t>はミームの投稿を示しています</a:t>
            </a: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a:t>軸の話をする</a:t>
            </a: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400050" marR="0" lvl="1" indent="-400050" algn="l" defTabSz="914400" rtl="0" eaLnBrk="1" fontAlgn="auto" latinLnBrk="0" hangingPunct="1">
              <a:lnSpc>
                <a:spcPct val="100000"/>
              </a:lnSpc>
              <a:spcBef>
                <a:spcPts val="0"/>
              </a:spcBef>
              <a:spcAft>
                <a:spcPts val="0"/>
              </a:spcAft>
              <a:buClrTx/>
              <a:buSzTx/>
              <a:buFont typeface="+mj-lt"/>
              <a:buAutoNum type="romanUcPeriod"/>
              <a:tabLst/>
              <a:defRPr/>
            </a:pPr>
            <a:r>
              <a:rPr lang="en-US" altLang="ja-JP" sz="1800" dirty="0"/>
              <a:t>SNS B </a:t>
            </a:r>
            <a:r>
              <a:rPr lang="ja-JP" altLang="en-US" sz="1800"/>
              <a:t>にて事象</a:t>
            </a:r>
            <a:r>
              <a:rPr lang="en-US" altLang="ja-JP" sz="1800" dirty="0"/>
              <a:t> 1 </a:t>
            </a:r>
            <a:r>
              <a:rPr lang="ja-JP" altLang="en-US" sz="1800"/>
              <a:t>が発生し，それに伴い</a:t>
            </a:r>
            <a:r>
              <a:rPr lang="en-US" altLang="ja-JP" sz="1800" dirty="0"/>
              <a:t>, SNS A, B, C </a:t>
            </a:r>
            <a:r>
              <a:rPr lang="ja-JP" altLang="en-US" sz="1800"/>
              <a:t>に波が発生</a:t>
            </a:r>
            <a:endParaRPr lang="en-US" altLang="ja-JP" sz="1800" dirty="0"/>
          </a:p>
          <a:p>
            <a:pPr marL="400050" lvl="1" indent="-400050">
              <a:lnSpc>
                <a:spcPct val="100000"/>
              </a:lnSpc>
              <a:spcAft>
                <a:spcPts val="0"/>
              </a:spcAft>
              <a:buClrTx/>
              <a:buFont typeface="+mj-lt"/>
              <a:buAutoNum type="romanUcPeriod"/>
            </a:pPr>
            <a:r>
              <a:rPr lang="ja-JP" altLang="en-US" sz="1800"/>
              <a:t>事象</a:t>
            </a:r>
            <a:r>
              <a:rPr lang="en-US" altLang="ja-JP" sz="1800" dirty="0"/>
              <a:t> 1 </a:t>
            </a:r>
            <a:r>
              <a:rPr lang="ja-JP" altLang="en-US" sz="1800"/>
              <a:t>発生時に縦に分断すると発生要因がわかります</a:t>
            </a:r>
            <a:r>
              <a:rPr lang="en-US" altLang="ja-JP" sz="1800" dirty="0"/>
              <a:t>. </a:t>
            </a:r>
            <a:r>
              <a:rPr lang="ja-JP" altLang="en-US" sz="1800"/>
              <a:t>これがオレンジで表示されるので</a:t>
            </a:r>
            <a:r>
              <a:rPr lang="en-US" altLang="ja-JP" sz="1800" dirty="0"/>
              <a:t>, </a:t>
            </a:r>
            <a:r>
              <a:rPr lang="ja-JP" altLang="en-US" sz="1800"/>
              <a:t>事象</a:t>
            </a:r>
            <a:r>
              <a:rPr lang="en-US" altLang="ja-JP" sz="1800" dirty="0"/>
              <a:t> 1 </a:t>
            </a:r>
            <a:r>
              <a:rPr lang="ja-JP" altLang="en-US" sz="1800"/>
              <a:t>が　</a:t>
            </a:r>
            <a:r>
              <a:rPr lang="en-US" altLang="ja-JP" sz="1800" dirty="0"/>
              <a:t>SNS B</a:t>
            </a:r>
            <a:r>
              <a:rPr lang="ja-JP" altLang="en-US" sz="1800"/>
              <a:t> に起因することが判明します</a:t>
            </a:r>
            <a:endParaRPr lang="en-US" altLang="ja-JP" sz="1800" dirty="0"/>
          </a:p>
          <a:p>
            <a:pPr marL="400050" lvl="1" indent="-400050">
              <a:lnSpc>
                <a:spcPct val="100000"/>
              </a:lnSpc>
              <a:spcAft>
                <a:spcPts val="0"/>
              </a:spcAft>
              <a:buClrTx/>
              <a:buFont typeface="+mj-lt"/>
              <a:buAutoNum type="romanUcPeriod"/>
            </a:pPr>
            <a:r>
              <a:rPr lang="en-US" altLang="ja-JP" sz="1800" dirty="0"/>
              <a:t>SNS C </a:t>
            </a:r>
            <a:r>
              <a:rPr lang="ja-JP" altLang="en-US" sz="1800"/>
              <a:t>にて事象</a:t>
            </a:r>
            <a:r>
              <a:rPr lang="en-US" altLang="ja-JP" sz="1800" dirty="0"/>
              <a:t> 2 </a:t>
            </a:r>
            <a:r>
              <a:rPr lang="ja-JP" altLang="en-US" sz="1800"/>
              <a:t>が発生</a:t>
            </a:r>
            <a:endParaRPr lang="en-US" altLang="ja-JP" sz="1800" dirty="0"/>
          </a:p>
          <a:p>
            <a:pPr marL="400050" lvl="1" indent="-400050">
              <a:lnSpc>
                <a:spcPct val="100000"/>
              </a:lnSpc>
              <a:spcAft>
                <a:spcPts val="0"/>
              </a:spcAft>
              <a:buClrTx/>
              <a:buFont typeface="+mj-lt"/>
              <a:buAutoNum type="romanUcPeriod"/>
            </a:pPr>
            <a:r>
              <a:rPr lang="ja-JP" altLang="en-US" sz="1800"/>
              <a:t>事象</a:t>
            </a:r>
            <a:r>
              <a:rPr lang="en-US" altLang="ja-JP" sz="1800" dirty="0"/>
              <a:t> 2 </a:t>
            </a:r>
            <a:r>
              <a:rPr lang="ja-JP" altLang="en-US" sz="1800"/>
              <a:t>の発生要因は同様に縦に分断してグレーと緑で表されます</a:t>
            </a:r>
            <a:endParaRPr lang="en-US" altLang="ja-JP" sz="1800" dirty="0"/>
          </a:p>
          <a:p>
            <a:pPr marL="400050" lvl="1" indent="-400050">
              <a:lnSpc>
                <a:spcPct val="100000"/>
              </a:lnSpc>
              <a:spcAft>
                <a:spcPts val="0"/>
              </a:spcAft>
              <a:buClrTx/>
              <a:buFont typeface="+mj-lt"/>
              <a:buAutoNum type="romanUcPeriod"/>
            </a:pPr>
            <a:r>
              <a:rPr lang="ja-JP" altLang="en-US" sz="1800"/>
              <a:t>グレーは事象</a:t>
            </a:r>
            <a:r>
              <a:rPr lang="en-US" altLang="ja-JP" sz="1800" dirty="0"/>
              <a:t> 1 </a:t>
            </a:r>
            <a:r>
              <a:rPr lang="ja-JP" altLang="en-US" sz="1800"/>
              <a:t>に起因しているのでグレーをオレンジで置き換える</a:t>
            </a:r>
            <a:r>
              <a:rPr lang="en-US" altLang="ja-JP" sz="1800" dirty="0"/>
              <a:t>(</a:t>
            </a:r>
            <a:r>
              <a:rPr lang="ja-JP" altLang="en-US" sz="1800"/>
              <a:t>図の上でかく</a:t>
            </a:r>
            <a:r>
              <a:rPr lang="en-US" altLang="ja-JP" sz="1800" dirty="0"/>
              <a:t>1</a:t>
            </a:r>
            <a:r>
              <a:rPr lang="ja-JP" altLang="en-US" sz="1800"/>
              <a:t>箇所</a:t>
            </a:r>
            <a:r>
              <a:rPr lang="en-US" altLang="ja-JP" sz="1800" dirty="0"/>
              <a:t>)</a:t>
            </a:r>
          </a:p>
          <a:p>
            <a:pPr marL="400050" lvl="1" indent="-400050">
              <a:lnSpc>
                <a:spcPct val="100000"/>
              </a:lnSpc>
              <a:spcAft>
                <a:spcPts val="0"/>
              </a:spcAft>
              <a:buClrTx/>
              <a:buFont typeface="+mj-lt"/>
              <a:buAutoNum type="romanUcPeriod"/>
            </a:pPr>
            <a:r>
              <a:rPr lang="ja-JP" altLang="en-US" sz="1800"/>
              <a:t>事象</a:t>
            </a:r>
            <a:r>
              <a:rPr lang="en-US" altLang="ja-JP" sz="1800" dirty="0"/>
              <a:t> 2 </a:t>
            </a:r>
            <a:r>
              <a:rPr lang="ja-JP" altLang="en-US" sz="1800"/>
              <a:t>は</a:t>
            </a:r>
            <a:r>
              <a:rPr lang="en-US" altLang="ja-JP" sz="1800" dirty="0"/>
              <a:t> SNS B, C</a:t>
            </a:r>
            <a:r>
              <a:rPr lang="ja-JP" altLang="en-US" sz="1800"/>
              <a:t> に起因することが判明</a:t>
            </a:r>
            <a:endParaRPr lang="en-US" altLang="ja-JP" sz="1800" dirty="0"/>
          </a:p>
          <a:p>
            <a:pPr marL="400050" lvl="1" indent="-400050">
              <a:lnSpc>
                <a:spcPct val="100000"/>
              </a:lnSpc>
              <a:spcAft>
                <a:spcPts val="0"/>
              </a:spcAft>
              <a:buClrTx/>
              <a:buFont typeface="+mj-lt"/>
              <a:buAutoNum type="romanUcPeriod"/>
            </a:pPr>
            <a:r>
              <a:rPr lang="ja-JP" altLang="en-US" sz="1800"/>
              <a:t>これを事象</a:t>
            </a:r>
            <a:r>
              <a:rPr lang="en-US" altLang="ja-JP" sz="1800" dirty="0"/>
              <a:t>3, </a:t>
            </a:r>
            <a:r>
              <a:rPr lang="ja-JP" altLang="en-US" sz="1800"/>
              <a:t>事象</a:t>
            </a:r>
            <a:r>
              <a:rPr lang="en-US" altLang="ja-JP" sz="1800" dirty="0"/>
              <a:t>4</a:t>
            </a:r>
            <a:r>
              <a:rPr lang="ja-JP" altLang="en-US" sz="1800"/>
              <a:t>にて同様に行う</a:t>
            </a:r>
            <a:endParaRPr lang="en-US" altLang="ja-JP" sz="1800"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a:t>波は伝搬率をホークス過程の式に当てはめて設定される</a:t>
            </a: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a:t>伝搬率は</a:t>
            </a: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400050" lvl="1" indent="-400050">
              <a:lnSpc>
                <a:spcPct val="150000"/>
              </a:lnSpc>
              <a:spcAft>
                <a:spcPts val="0"/>
              </a:spcAft>
              <a:buClrTx/>
              <a:buFont typeface="+mj-lt"/>
              <a:buAutoNum type="romanUcPeriod"/>
            </a:pPr>
            <a:r>
              <a:rPr lang="ja-JP" altLang="en-US" sz="1800"/>
              <a:t>各投稿発生時にポールを立て</a:t>
            </a:r>
            <a:r>
              <a:rPr lang="en-US" altLang="ja-JP" sz="1800" dirty="0"/>
              <a:t>, </a:t>
            </a:r>
            <a:r>
              <a:rPr lang="ja-JP" altLang="en-US" sz="1800"/>
              <a:t>後ろに波を描画</a:t>
            </a:r>
            <a:endParaRPr lang="en-US" altLang="ja-JP" sz="1800" dirty="0"/>
          </a:p>
          <a:p>
            <a:pPr marL="400050" lvl="1" indent="-400050">
              <a:lnSpc>
                <a:spcPct val="150000"/>
              </a:lnSpc>
              <a:spcAft>
                <a:spcPts val="0"/>
              </a:spcAft>
              <a:buClrTx/>
              <a:buFont typeface="+mj-lt"/>
              <a:buAutoNum type="romanUcPeriod"/>
            </a:pPr>
            <a:r>
              <a:rPr lang="ja-JP" altLang="en-US" sz="1800"/>
              <a:t>各ポール時点での発生確率を</a:t>
            </a:r>
            <a:br>
              <a:rPr lang="en-US" altLang="ja-JP" sz="1800" dirty="0"/>
            </a:br>
            <a:r>
              <a:rPr lang="ja-JP" altLang="en-US" sz="1800"/>
              <a:t>「投稿の発生要因」として抽出</a:t>
            </a:r>
            <a:endParaRPr lang="en-US" altLang="ja-JP" sz="1800" dirty="0"/>
          </a:p>
          <a:p>
            <a:pPr marL="400050" lvl="1" indent="-400050">
              <a:lnSpc>
                <a:spcPct val="150000"/>
              </a:lnSpc>
              <a:spcAft>
                <a:spcPts val="0"/>
              </a:spcAft>
              <a:buClrTx/>
              <a:buFont typeface="+mj-lt"/>
              <a:buAutoNum type="romanUcPeriod"/>
            </a:pPr>
            <a:r>
              <a:rPr lang="ja-JP" altLang="en-US" sz="1800"/>
              <a:t>「投稿の発生要因」内で事前に発生した投稿を再帰的に置換</a:t>
            </a:r>
            <a:endParaRPr lang="en-US" altLang="ja-JP" sz="1800" dirty="0"/>
          </a:p>
          <a:p>
            <a:pPr marL="400050" lvl="1" indent="-400050">
              <a:lnSpc>
                <a:spcPct val="150000"/>
              </a:lnSpc>
              <a:spcAft>
                <a:spcPts val="0"/>
              </a:spcAft>
              <a:buClrTx/>
              <a:buFont typeface="+mj-lt"/>
              <a:buAutoNum type="romanUcPeriod"/>
            </a:pPr>
            <a:r>
              <a:rPr lang="ja-JP" altLang="en-US" sz="1800"/>
              <a:t>「投稿が起因する</a:t>
            </a:r>
            <a:r>
              <a:rPr lang="en-US" altLang="ja-JP" sz="1800" dirty="0"/>
              <a:t> SNS</a:t>
            </a:r>
            <a:r>
              <a:rPr lang="ja-JP" altLang="en-US" sz="1800"/>
              <a:t>」を特定</a:t>
            </a: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a:t>#</a:t>
            </a:r>
            <a:r>
              <a:rPr kumimoji="1" lang="ja-JP" altLang="en-US"/>
              <a:t>説明</a:t>
            </a:r>
            <a:endParaRPr kumimoji="1" lang="en-US" altLang="ja-JP" dirty="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kumimoji="1" lang="ja-JP" altLang="en-US"/>
              <a:t>事象の発生を縦の棒，過程を</a:t>
            </a:r>
            <a:r>
              <a:rPr kumimoji="1" lang="en-US" altLang="ja-JP" dirty="0"/>
              <a:t>A,B,C</a:t>
            </a:r>
            <a:r>
              <a:rPr kumimoji="1" lang="ja-JP" altLang="en-US"/>
              <a:t>で表しています．</a:t>
            </a:r>
            <a:endParaRPr kumimoji="1" lang="en-US" altLang="ja-JP" dirty="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kumimoji="1" lang="ja-JP" altLang="en-US"/>
              <a:t>それぞれの過程で事象が生じる確率を水色，オレンジ，緑で表しています．</a:t>
            </a:r>
            <a:endParaRPr kumimoji="1" lang="en-US" altLang="ja-JP" dirty="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kumimoji="1" lang="ja-JP" altLang="en-US"/>
              <a:t>まず，過程</a:t>
            </a:r>
            <a:r>
              <a:rPr kumimoji="1" lang="en-US" altLang="ja-JP" dirty="0"/>
              <a:t>B</a:t>
            </a:r>
            <a:r>
              <a:rPr kumimoji="1" lang="ja-JP" altLang="en-US"/>
              <a:t>にて事象</a:t>
            </a:r>
            <a:r>
              <a:rPr kumimoji="1" lang="en-US" altLang="ja-JP" dirty="0"/>
              <a:t>1</a:t>
            </a:r>
            <a:r>
              <a:rPr kumimoji="1" lang="ja-JP" altLang="en-US"/>
              <a:t>が発生しました．これについてたてに分断した結果が事象発生時のインパルスにて示されています．</a:t>
            </a:r>
            <a:endParaRPr kumimoji="1" lang="en-US" altLang="ja-JP" dirty="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kumimoji="1" lang="ja-JP" altLang="en-US"/>
              <a:t>この時，オレンジ</a:t>
            </a:r>
            <a:r>
              <a:rPr kumimoji="1" lang="en-US" altLang="ja-JP" dirty="0"/>
              <a:t>1</a:t>
            </a:r>
            <a:r>
              <a:rPr kumimoji="1" lang="ja-JP" altLang="en-US"/>
              <a:t>色で表されるので，事象</a:t>
            </a:r>
            <a:r>
              <a:rPr kumimoji="1" lang="en-US" altLang="ja-JP" dirty="0"/>
              <a:t>1</a:t>
            </a:r>
            <a:r>
              <a:rPr kumimoji="1" lang="ja-JP" altLang="en-US"/>
              <a:t>は</a:t>
            </a:r>
            <a:r>
              <a:rPr kumimoji="1" lang="en-US" altLang="ja-JP" dirty="0"/>
              <a:t>B</a:t>
            </a:r>
            <a:r>
              <a:rPr kumimoji="1" lang="ja-JP" altLang="en-US"/>
              <a:t>に起因していることがわかります</a:t>
            </a:r>
            <a:endParaRPr kumimoji="1" lang="en-US" altLang="ja-JP" dirty="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kumimoji="1" lang="ja-JP" altLang="en-US"/>
              <a:t>続いて，事象</a:t>
            </a:r>
            <a:r>
              <a:rPr kumimoji="1" lang="en-US" altLang="ja-JP" dirty="0"/>
              <a:t>2</a:t>
            </a:r>
            <a:r>
              <a:rPr kumimoji="1" lang="ja-JP" altLang="en-US"/>
              <a:t>が発生した際，インパルスは緑とグレーで表されているので事象</a:t>
            </a:r>
            <a:r>
              <a:rPr kumimoji="1" lang="en-US" altLang="ja-JP" dirty="0"/>
              <a:t>2</a:t>
            </a:r>
            <a:r>
              <a:rPr kumimoji="1" lang="ja-JP" altLang="en-US"/>
              <a:t>は</a:t>
            </a:r>
            <a:r>
              <a:rPr kumimoji="1" lang="en-US" altLang="ja-JP" dirty="0"/>
              <a:t>C</a:t>
            </a:r>
            <a:r>
              <a:rPr kumimoji="1" lang="ja-JP" altLang="en-US"/>
              <a:t>に起因している確率が高いことがわかります</a:t>
            </a:r>
            <a:endParaRPr kumimoji="1" lang="en-US" altLang="ja-JP" dirty="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kumimoji="1" lang="ja-JP" altLang="en-US"/>
              <a:t>事象</a:t>
            </a:r>
            <a:r>
              <a:rPr kumimoji="1" lang="en-US" altLang="ja-JP" dirty="0"/>
              <a:t>3</a:t>
            </a:r>
            <a:r>
              <a:rPr kumimoji="1" lang="ja-JP" altLang="en-US"/>
              <a:t>が発生した時はインパルスが紫，グレー，ブルーで表されますが，紫は事象</a:t>
            </a:r>
            <a:r>
              <a:rPr kumimoji="1" lang="en-US" altLang="ja-JP" dirty="0"/>
              <a:t>2</a:t>
            </a:r>
            <a:r>
              <a:rPr kumimoji="1" lang="ja-JP" altLang="en-US"/>
              <a:t>が起こったことにより起こった波なので，事象</a:t>
            </a:r>
            <a:r>
              <a:rPr kumimoji="1" lang="en-US" altLang="ja-JP" dirty="0"/>
              <a:t>2</a:t>
            </a:r>
            <a:r>
              <a:rPr kumimoji="1" lang="ja-JP" altLang="en-US"/>
              <a:t>のインパルスを割り当ててあげます，すると原因は図のようになります．</a:t>
            </a:r>
            <a:endParaRPr kumimoji="1" lang="en-US" altLang="ja-JP" dirty="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kumimoji="1" lang="ja-JP" altLang="en-US"/>
              <a:t>これらの確率から，ミームの拡散の起源の</a:t>
            </a:r>
            <a:r>
              <a:rPr kumimoji="1" lang="en-US" altLang="ja-JP" dirty="0"/>
              <a:t>Web</a:t>
            </a:r>
            <a:r>
              <a:rPr kumimoji="1" lang="ja-JP" altLang="en-US"/>
              <a:t>コミュニティについて推測を立てることができます</a:t>
            </a:r>
            <a:endParaRPr kumimoji="1" lang="en-US" altLang="ja-JP" dirty="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a:t>これにより，今までできていなかった複数コミュニティに渡る伝搬を検知できます</a:t>
            </a:r>
            <a:r>
              <a:rPr kumimoji="1" lang="en-US" altLang="ja-JP" dirty="0"/>
              <a:t>.</a:t>
            </a:r>
            <a:endParaRPr kumimoji="1" lang="ja-JP" altLang="en-US"/>
          </a:p>
        </p:txBody>
      </p:sp>
      <p:sp>
        <p:nvSpPr>
          <p:cNvPr id="4" name="スライド番号プレースホルダー 3"/>
          <p:cNvSpPr>
            <a:spLocks noGrp="1"/>
          </p:cNvSpPr>
          <p:nvPr>
            <p:ph type="sldNum" sz="quarter" idx="5"/>
          </p:nvPr>
        </p:nvSpPr>
        <p:spPr/>
        <p:txBody>
          <a:bodyPr/>
          <a:lstStyle/>
          <a:p>
            <a:fld id="{AA6E0FF4-7BB0-5443-A8EE-CF578D6111BF}" type="slidenum">
              <a:rPr kumimoji="1" lang="ja-JP" altLang="en-US" smtClean="0"/>
              <a:t>9</a:t>
            </a:fld>
            <a:endParaRPr kumimoji="1" lang="ja-JP" altLang="en-US"/>
          </a:p>
        </p:txBody>
      </p:sp>
    </p:spTree>
    <p:extLst>
      <p:ext uri="{BB962C8B-B14F-4D97-AF65-F5344CB8AC3E}">
        <p14:creationId xmlns:p14="http://schemas.microsoft.com/office/powerpoint/2010/main" val="20730369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800" y="1122363"/>
            <a:ext cx="7772400" cy="2387600"/>
          </a:xfrm>
        </p:spPr>
        <p:txBody>
          <a:bodyPr anchor="b">
            <a:normAutofit/>
          </a:bodyPr>
          <a:lstStyle>
            <a:lvl1pPr marL="0" marR="0" indent="0" algn="ctr" defTabSz="914400" rtl="0" eaLnBrk="1" fontAlgn="auto" latinLnBrk="0" hangingPunct="1">
              <a:lnSpc>
                <a:spcPct val="90000"/>
              </a:lnSpc>
              <a:spcBef>
                <a:spcPct val="0"/>
              </a:spcBef>
              <a:spcAft>
                <a:spcPts val="0"/>
              </a:spcAft>
              <a:buClrTx/>
              <a:buSzTx/>
              <a:buFontTx/>
              <a:buNone/>
              <a:tabLst/>
              <a:defRPr lang="en-US" altLang="ja-JP" sz="4400" b="1" i="0" baseline="0" smtClean="0">
                <a:solidFill>
                  <a:schemeClr val="tx2"/>
                </a:solidFill>
                <a:effectLst/>
                <a:latin typeface="+mj-lt"/>
                <a:ea typeface="メイリオ ボールド" charset="-128"/>
                <a:cs typeface="Meiryo" charset="-128"/>
              </a:defRPr>
            </a:lvl1pPr>
          </a:lstStyle>
          <a:p>
            <a:r>
              <a:rPr lang="ja-JP" altLang="en-US" dirty="0"/>
              <a:t>マスタータイトルの書式設定</a:t>
            </a:r>
            <a:endParaRPr lang="en-US" altLang="ja-JP" dirty="0"/>
          </a:p>
        </p:txBody>
      </p:sp>
      <p:sp>
        <p:nvSpPr>
          <p:cNvPr id="3" name="Subtitle 2"/>
          <p:cNvSpPr>
            <a:spLocks noGrp="1"/>
          </p:cNvSpPr>
          <p:nvPr>
            <p:ph type="subTitle" idx="1"/>
          </p:nvPr>
        </p:nvSpPr>
        <p:spPr>
          <a:xfrm>
            <a:off x="1143000" y="3686174"/>
            <a:ext cx="6858000" cy="1571625"/>
          </a:xfrm>
        </p:spPr>
        <p:txBody>
          <a:bodyPr>
            <a:normAutofit/>
          </a:bodyPr>
          <a:lstStyle>
            <a:lvl1pPr marL="0" indent="0" algn="ctr">
              <a:buNone/>
              <a:defRPr sz="2400" baseline="0">
                <a:solidFill>
                  <a:schemeClr val="tx2"/>
                </a:solidFill>
                <a:latin typeface="+mn-lt"/>
                <a:ea typeface="メイリオ" charset="-128"/>
                <a:cs typeface="Meiryo"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dirty="0"/>
              <a:t>マスター サブタイトルの書式設定</a:t>
            </a:r>
            <a:endParaRPr lang="en-US" dirty="0"/>
          </a:p>
        </p:txBody>
      </p:sp>
      <p:sp>
        <p:nvSpPr>
          <p:cNvPr id="5" name="Footer Placeholder 4"/>
          <p:cNvSpPr>
            <a:spLocks noGrp="1"/>
          </p:cNvSpPr>
          <p:nvPr>
            <p:ph type="ftr" sz="quarter" idx="11"/>
          </p:nvPr>
        </p:nvSpPr>
        <p:spPr/>
        <p:txBody>
          <a:bodyPr/>
          <a:lstStyle/>
          <a:p>
            <a:endParaRPr kumimoji="1" lang="ja-JP" altLang="en-US"/>
          </a:p>
        </p:txBody>
      </p:sp>
      <p:sp>
        <p:nvSpPr>
          <p:cNvPr id="10" name="正方形/長方形 9"/>
          <p:cNvSpPr/>
          <p:nvPr userDrawn="1"/>
        </p:nvSpPr>
        <p:spPr>
          <a:xfrm>
            <a:off x="414339" y="3543301"/>
            <a:ext cx="8401050" cy="571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1"/>
              </a:solidFill>
            </a:endParaRPr>
          </a:p>
        </p:txBody>
      </p:sp>
    </p:spTree>
    <p:extLst>
      <p:ext uri="{BB962C8B-B14F-4D97-AF65-F5344CB8AC3E}">
        <p14:creationId xmlns:p14="http://schemas.microsoft.com/office/powerpoint/2010/main" val="1895180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bg>
      <p:bgPr>
        <a:solidFill>
          <a:schemeClr val="bg1"/>
        </a:solidFill>
        <a:effectLst/>
      </p:bgPr>
    </p:bg>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628650" y="1171580"/>
            <a:ext cx="7886700" cy="5313363"/>
          </a:xfrm>
        </p:spPr>
        <p:txBody>
          <a:bodyPr>
            <a:normAutofit/>
          </a:bodyPr>
          <a:lstStyle>
            <a:lvl1pPr marL="228600" indent="-228600">
              <a:spcBef>
                <a:spcPts val="0"/>
              </a:spcBef>
              <a:spcAft>
                <a:spcPts val="1200"/>
              </a:spcAft>
              <a:buClr>
                <a:schemeClr val="accent1"/>
              </a:buClr>
              <a:buFont typeface="Wingdings" charset="2"/>
              <a:buChar char="l"/>
              <a:defRPr sz="2400" baseline="0">
                <a:solidFill>
                  <a:schemeClr val="tx2"/>
                </a:solidFill>
                <a:latin typeface="+mn-lt"/>
                <a:ea typeface="メイリオ" charset="-128"/>
                <a:cs typeface="Meiryo" charset="-128"/>
              </a:defRPr>
            </a:lvl1pPr>
            <a:lvl2pPr>
              <a:spcBef>
                <a:spcPts val="0"/>
              </a:spcBef>
              <a:spcAft>
                <a:spcPts val="1200"/>
              </a:spcAft>
              <a:buClr>
                <a:schemeClr val="accent1"/>
              </a:buClr>
              <a:buSzPct val="140000"/>
              <a:defRPr sz="2000" b="0" baseline="0">
                <a:solidFill>
                  <a:schemeClr val="tx2"/>
                </a:solidFill>
                <a:latin typeface="+mn-lt"/>
                <a:ea typeface="メイリオ" charset="-128"/>
                <a:cs typeface="Meiryo" charset="-128"/>
              </a:defRPr>
            </a:lvl2pPr>
            <a:lvl3pPr>
              <a:spcBef>
                <a:spcPts val="0"/>
              </a:spcBef>
              <a:spcAft>
                <a:spcPts val="1200"/>
              </a:spcAft>
              <a:buClr>
                <a:schemeClr val="accent1"/>
              </a:buClr>
              <a:defRPr sz="1800" b="0" baseline="0">
                <a:solidFill>
                  <a:schemeClr val="tx2"/>
                </a:solidFill>
                <a:latin typeface="+mn-lt"/>
                <a:ea typeface="メイリオ" charset="-128"/>
                <a:cs typeface="Meiryo" charset="-128"/>
              </a:defRPr>
            </a:lvl3pPr>
            <a:lvl4pPr>
              <a:spcBef>
                <a:spcPts val="0"/>
              </a:spcBef>
              <a:spcAft>
                <a:spcPts val="1200"/>
              </a:spcAft>
              <a:buClr>
                <a:schemeClr val="tx1"/>
              </a:buClr>
              <a:defRPr sz="1800">
                <a:solidFill>
                  <a:schemeClr val="tx1"/>
                </a:solidFill>
              </a:defRPr>
            </a:lvl4pPr>
            <a:lvl5pPr>
              <a:spcBef>
                <a:spcPts val="0"/>
              </a:spcBef>
              <a:spcAft>
                <a:spcPts val="1200"/>
              </a:spcAft>
              <a:buClr>
                <a:schemeClr val="tx1"/>
              </a:buClr>
              <a:defRPr sz="1800">
                <a:solidFill>
                  <a:schemeClr val="tx1"/>
                </a:solidFill>
              </a:defRPr>
            </a:lvl5pPr>
          </a:lstStyle>
          <a:p>
            <a:pPr lvl="0"/>
            <a:r>
              <a:rPr lang="en-US" altLang="ja-JP" dirty="0"/>
              <a:t> </a:t>
            </a:r>
            <a:r>
              <a:rPr lang="ja-JP" altLang="en-US" dirty="0"/>
              <a:t>第</a:t>
            </a:r>
            <a:r>
              <a:rPr lang="en-US" altLang="ja-JP" dirty="0"/>
              <a:t> 1 </a:t>
            </a:r>
            <a:r>
              <a:rPr lang="ja-JP" altLang="en-US" dirty="0"/>
              <a:t>レベル</a:t>
            </a:r>
            <a:r>
              <a:rPr lang="en-US" altLang="ja-JP" dirty="0"/>
              <a:t> </a:t>
            </a:r>
          </a:p>
          <a:p>
            <a:pPr lvl="1"/>
            <a:r>
              <a:rPr lang="ja-JP" altLang="en-US" dirty="0"/>
              <a:t>第 </a:t>
            </a:r>
            <a:r>
              <a:rPr lang="en-US" altLang="ja-JP" dirty="0"/>
              <a:t>2 </a:t>
            </a:r>
            <a:r>
              <a:rPr lang="ja-JP" altLang="en-US" dirty="0"/>
              <a:t>レベル</a:t>
            </a:r>
            <a:r>
              <a:rPr lang="en-US" altLang="ja-JP" dirty="0"/>
              <a:t> </a:t>
            </a:r>
            <a:endParaRPr lang="ja-JP" altLang="en-US" dirty="0"/>
          </a:p>
          <a:p>
            <a:pPr lvl="2"/>
            <a:r>
              <a:rPr lang="ja-JP" altLang="en-US" dirty="0"/>
              <a:t>第 </a:t>
            </a:r>
            <a:r>
              <a:rPr lang="en-US" altLang="ja-JP" dirty="0"/>
              <a:t>3 </a:t>
            </a:r>
            <a:r>
              <a:rPr lang="ja-JP" altLang="en-US" dirty="0"/>
              <a:t>レベル</a:t>
            </a:r>
            <a:r>
              <a:rPr lang="en-US" altLang="ja-JP" dirty="0"/>
              <a:t> </a:t>
            </a:r>
            <a:br>
              <a:rPr lang="en-US" altLang="ja-JP" dirty="0"/>
            </a:br>
            <a:endParaRPr lang="en-US" dirty="0"/>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3E48B941-74AF-4648-A5A2-DF81533F4F8C}" type="slidenum">
              <a:rPr kumimoji="1" lang="ja-JP" altLang="en-US" smtClean="0"/>
              <a:t>‹#›</a:t>
            </a:fld>
            <a:endParaRPr kumimoji="1" lang="ja-JP" altLang="en-US" dirty="0"/>
          </a:p>
        </p:txBody>
      </p:sp>
      <p:cxnSp>
        <p:nvCxnSpPr>
          <p:cNvPr id="8" name="直線コネクタ 7"/>
          <p:cNvCxnSpPr/>
          <p:nvPr/>
        </p:nvCxnSpPr>
        <p:spPr>
          <a:xfrm>
            <a:off x="0" y="941259"/>
            <a:ext cx="8515350" cy="0"/>
          </a:xfrm>
          <a:prstGeom prst="line">
            <a:avLst/>
          </a:prstGeom>
          <a:ln w="76200">
            <a:no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613775" y="142876"/>
            <a:ext cx="7915864" cy="883163"/>
          </a:xfrm>
        </p:spPr>
        <p:txBody>
          <a:bodyPr>
            <a:normAutofit/>
          </a:bodyPr>
          <a:lstStyle>
            <a:lvl1pPr>
              <a:defRPr sz="2800" baseline="0">
                <a:solidFill>
                  <a:schemeClr val="tx2"/>
                </a:solidFill>
                <a:latin typeface="+mj-lt"/>
                <a:ea typeface="メイリオ ボールド" charset="-128"/>
                <a:cs typeface="Meiryo" charset="-128"/>
              </a:defRPr>
            </a:lvl1pPr>
          </a:lstStyle>
          <a:p>
            <a:endParaRPr lang="en-US" dirty="0"/>
          </a:p>
        </p:txBody>
      </p:sp>
      <p:sp>
        <p:nvSpPr>
          <p:cNvPr id="4" name="正方形/長方形 3">
            <a:extLst>
              <a:ext uri="{FF2B5EF4-FFF2-40B4-BE49-F238E27FC236}">
                <a16:creationId xmlns:a16="http://schemas.microsoft.com/office/drawing/2014/main" id="{1FD0ED1F-A431-244D-BF3A-DBC540A6E49F}"/>
              </a:ext>
            </a:extLst>
          </p:cNvPr>
          <p:cNvSpPr/>
          <p:nvPr userDrawn="1"/>
        </p:nvSpPr>
        <p:spPr>
          <a:xfrm>
            <a:off x="149086" y="298174"/>
            <a:ext cx="427383" cy="4273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5117691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normAutofit/>
          </a:bodyPr>
          <a:lstStyle>
            <a:lvl1pPr>
              <a:defRPr sz="4400"/>
            </a:lvl1pPr>
          </a:lstStyle>
          <a:p>
            <a:r>
              <a:rPr lang="ja-JP" altLang="en-US" dirty="0"/>
              <a:t>マスター タイトルの書式設定</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dirty="0"/>
              <a:t>マスター テキストの書式設定</a:t>
            </a:r>
          </a:p>
        </p:txBody>
      </p:sp>
      <p:sp>
        <p:nvSpPr>
          <p:cNvPr id="4" name="Date Placeholder 3"/>
          <p:cNvSpPr>
            <a:spLocks noGrp="1"/>
          </p:cNvSpPr>
          <p:nvPr>
            <p:ph type="dt" sz="half" idx="10"/>
          </p:nvPr>
        </p:nvSpPr>
        <p:spPr>
          <a:xfrm>
            <a:off x="628650" y="6356351"/>
            <a:ext cx="2057400" cy="365125"/>
          </a:xfrm>
          <a:prstGeom prst="rect">
            <a:avLst/>
          </a:prstGeom>
        </p:spPr>
        <p:txBody>
          <a:bodyPr/>
          <a:lstStyle/>
          <a:p>
            <a:fld id="{E4303AE5-3AB4-1A43-87F1-7D4DDBA665D1}" type="datetime5">
              <a:rPr kumimoji="1" lang="ja-JP" altLang="en-US" smtClean="0"/>
              <a:t>2019/07/20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3E48B941-74AF-4648-A5A2-DF81533F4F8C}" type="slidenum">
              <a:rPr kumimoji="1" lang="ja-JP" altLang="en-US" smtClean="0"/>
              <a:t>‹#›</a:t>
            </a:fld>
            <a:endParaRPr kumimoji="1" lang="ja-JP" altLang="en-US"/>
          </a:p>
        </p:txBody>
      </p:sp>
    </p:spTree>
    <p:extLst>
      <p:ext uri="{BB962C8B-B14F-4D97-AF65-F5344CB8AC3E}">
        <p14:creationId xmlns:p14="http://schemas.microsoft.com/office/powerpoint/2010/main" val="6314591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8650" y="0"/>
            <a:ext cx="7886700" cy="914400"/>
          </a:xfrm>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628650" y="1062000"/>
            <a:ext cx="3886200" cy="529560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4629150" y="1062000"/>
            <a:ext cx="3886200" cy="529560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a:xfrm>
            <a:off x="628650" y="6356351"/>
            <a:ext cx="2057400" cy="365125"/>
          </a:xfrm>
          <a:prstGeom prst="rect">
            <a:avLst/>
          </a:prstGeom>
        </p:spPr>
        <p:txBody>
          <a:bodyPr/>
          <a:lstStyle/>
          <a:p>
            <a:fld id="{90D157A2-4BDB-B146-837B-92B359D134AD}" type="datetime5">
              <a:rPr kumimoji="1" lang="ja-JP" altLang="en-US" smtClean="0"/>
              <a:t>2019/07/20</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3E48B941-74AF-4648-A5A2-DF81533F4F8C}" type="slidenum">
              <a:rPr kumimoji="1" lang="ja-JP" altLang="en-US" smtClean="0"/>
              <a:t>‹#›</a:t>
            </a:fld>
            <a:endParaRPr kumimoji="1" lang="ja-JP" altLang="en-US"/>
          </a:p>
        </p:txBody>
      </p:sp>
      <p:cxnSp>
        <p:nvCxnSpPr>
          <p:cNvPr id="8" name="直線コネクタ 7"/>
          <p:cNvCxnSpPr/>
          <p:nvPr/>
        </p:nvCxnSpPr>
        <p:spPr>
          <a:xfrm>
            <a:off x="0" y="918398"/>
            <a:ext cx="8515350" cy="0"/>
          </a:xfrm>
          <a:prstGeom prst="line">
            <a:avLst/>
          </a:prstGeom>
          <a:ln w="76200">
            <a:gradFill flip="none" rotWithShape="1">
              <a:gsLst>
                <a:gs pos="0">
                  <a:schemeClr val="tx1"/>
                </a:gs>
                <a:gs pos="83000">
                  <a:schemeClr val="bg2"/>
                </a:gs>
                <a:gs pos="100000">
                  <a:schemeClr val="bg1"/>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9" name="直線コネクタ 8"/>
          <p:cNvCxnSpPr/>
          <p:nvPr/>
        </p:nvCxnSpPr>
        <p:spPr>
          <a:xfrm>
            <a:off x="0" y="918398"/>
            <a:ext cx="8515350" cy="0"/>
          </a:xfrm>
          <a:prstGeom prst="line">
            <a:avLst/>
          </a:prstGeom>
          <a:ln w="76200">
            <a:gradFill flip="none" rotWithShape="1">
              <a:gsLst>
                <a:gs pos="0">
                  <a:schemeClr val="tx1"/>
                </a:gs>
                <a:gs pos="83000">
                  <a:schemeClr val="bg2"/>
                </a:gs>
                <a:gs pos="100000">
                  <a:schemeClr val="bg1"/>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0" name="直線コネクタ 9"/>
          <p:cNvCxnSpPr/>
          <p:nvPr/>
        </p:nvCxnSpPr>
        <p:spPr>
          <a:xfrm>
            <a:off x="0" y="918398"/>
            <a:ext cx="8515350" cy="0"/>
          </a:xfrm>
          <a:prstGeom prst="line">
            <a:avLst/>
          </a:prstGeom>
          <a:ln w="76200">
            <a:gradFill flip="none" rotWithShape="1">
              <a:gsLst>
                <a:gs pos="0">
                  <a:schemeClr val="tx1"/>
                </a:gs>
                <a:gs pos="83000">
                  <a:schemeClr val="bg2"/>
                </a:gs>
                <a:gs pos="100000">
                  <a:schemeClr val="bg1"/>
                </a:gs>
              </a:gsLst>
              <a:lin ang="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973376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ja-JP" altLang="en-US" dirty="0"/>
              <a:t>マスター タイトルの書式設定</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solidFill>
              </a:defRPr>
            </a:lvl1pPr>
          </a:lstStyle>
          <a:p>
            <a:fld id="{3E48B941-74AF-4648-A5A2-DF81533F4F8C}" type="slidenum">
              <a:rPr lang="ja-JP" altLang="en-US" smtClean="0"/>
              <a:pPr/>
              <a:t>‹#›</a:t>
            </a:fld>
            <a:endParaRPr lang="ja-JP" altLang="en-US" dirty="0"/>
          </a:p>
        </p:txBody>
      </p:sp>
    </p:spTree>
    <p:extLst>
      <p:ext uri="{BB962C8B-B14F-4D97-AF65-F5344CB8AC3E}">
        <p14:creationId xmlns:p14="http://schemas.microsoft.com/office/powerpoint/2010/main" val="751828601"/>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Lst>
  <p:hf hdr="0" ftr="0"/>
  <p:txStyles>
    <p:titleStyle>
      <a:lvl1pPr algn="l" defTabSz="914400" rtl="0" eaLnBrk="1" latinLnBrk="0" hangingPunct="1">
        <a:lnSpc>
          <a:spcPct val="90000"/>
        </a:lnSpc>
        <a:spcBef>
          <a:spcPct val="0"/>
        </a:spcBef>
        <a:buNone/>
        <a:defRPr kumimoji="1" sz="40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ppleSystemUIFont" charset="-12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3.emf"/><Relationship Id="rId4" Type="http://schemas.openxmlformats.org/officeDocument/2006/relationships/image" Target="../media/image2.emf"/></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D9C7C6A-B0CA-0041-9B2C-C9DFC05C7996}"/>
              </a:ext>
            </a:extLst>
          </p:cNvPr>
          <p:cNvSpPr>
            <a:spLocks noGrp="1"/>
          </p:cNvSpPr>
          <p:nvPr>
            <p:ph type="ctrTitle"/>
          </p:nvPr>
        </p:nvSpPr>
        <p:spPr/>
        <p:txBody>
          <a:bodyPr/>
          <a:lstStyle/>
          <a:p>
            <a:r>
              <a:rPr kumimoji="1" lang="en-US" altLang="ja-JP" dirty="0"/>
              <a:t>On the Origins of Memes </a:t>
            </a:r>
            <a:br>
              <a:rPr kumimoji="1" lang="en-US" altLang="ja-JP" dirty="0"/>
            </a:br>
            <a:r>
              <a:rPr kumimoji="1" lang="en-US" altLang="ja-JP" dirty="0"/>
              <a:t>by Means of Fringe Web Communities</a:t>
            </a:r>
            <a:endParaRPr kumimoji="1" lang="ja-JP" altLang="en-US"/>
          </a:p>
        </p:txBody>
      </p:sp>
      <p:sp>
        <p:nvSpPr>
          <p:cNvPr id="3" name="字幕 2">
            <a:extLst>
              <a:ext uri="{FF2B5EF4-FFF2-40B4-BE49-F238E27FC236}">
                <a16:creationId xmlns:a16="http://schemas.microsoft.com/office/drawing/2014/main" id="{87ABD65A-6859-7649-8039-943A69968892}"/>
              </a:ext>
            </a:extLst>
          </p:cNvPr>
          <p:cNvSpPr>
            <a:spLocks noGrp="1"/>
          </p:cNvSpPr>
          <p:nvPr>
            <p:ph type="subTitle" idx="1"/>
          </p:nvPr>
        </p:nvSpPr>
        <p:spPr>
          <a:xfrm>
            <a:off x="790832" y="3686173"/>
            <a:ext cx="7599405" cy="3357177"/>
          </a:xfrm>
        </p:spPr>
        <p:txBody>
          <a:bodyPr>
            <a:normAutofit/>
          </a:bodyPr>
          <a:lstStyle/>
          <a:p>
            <a:r>
              <a:rPr lang="en" altLang="ja-JP" dirty="0" err="1"/>
              <a:t>Savvas</a:t>
            </a:r>
            <a:r>
              <a:rPr lang="en" altLang="ja-JP" dirty="0"/>
              <a:t> </a:t>
            </a:r>
            <a:r>
              <a:rPr lang="en" altLang="ja-JP" dirty="0" err="1"/>
              <a:t>Zannettou</a:t>
            </a:r>
            <a:r>
              <a:rPr lang="en" altLang="ja-JP" dirty="0"/>
              <a:t>, Tristan Caulfield, Jeremy Blackburn, Emiliano De </a:t>
            </a:r>
            <a:r>
              <a:rPr lang="en" altLang="ja-JP" dirty="0" err="1"/>
              <a:t>Cristofaro</a:t>
            </a:r>
            <a:r>
              <a:rPr lang="en" altLang="ja-JP" dirty="0"/>
              <a:t>, Michael </a:t>
            </a:r>
            <a:r>
              <a:rPr lang="en" altLang="ja-JP" dirty="0" err="1"/>
              <a:t>Sirivianos</a:t>
            </a:r>
            <a:r>
              <a:rPr lang="en" altLang="ja-JP" dirty="0"/>
              <a:t>, Gianluca </a:t>
            </a:r>
            <a:r>
              <a:rPr lang="en" altLang="ja-JP" dirty="0" err="1"/>
              <a:t>Stringhini</a:t>
            </a:r>
            <a:r>
              <a:rPr lang="en" altLang="ja-JP" dirty="0"/>
              <a:t>, and Guillermo Suarez-</a:t>
            </a:r>
            <a:r>
              <a:rPr lang="en" altLang="ja-JP" dirty="0" err="1"/>
              <a:t>Tangil</a:t>
            </a:r>
            <a:r>
              <a:rPr lang="en" altLang="ja-JP" dirty="0"/>
              <a:t>.</a:t>
            </a:r>
          </a:p>
          <a:p>
            <a:r>
              <a:rPr lang="en" altLang="ja-JP" dirty="0"/>
              <a:t> In Proceedings of International Measurement Conference (IMC) ’18. ACM, 15 pages. </a:t>
            </a:r>
          </a:p>
          <a:p>
            <a:endParaRPr lang="en" altLang="ja-JP" sz="1600" dirty="0"/>
          </a:p>
          <a:p>
            <a:r>
              <a:rPr kumimoji="1" lang="ja-JP" altLang="en-US"/>
              <a:t>情報工学科</a:t>
            </a:r>
            <a:r>
              <a:rPr kumimoji="1" lang="en-US" altLang="ja-JP" dirty="0"/>
              <a:t> </a:t>
            </a:r>
            <a:r>
              <a:rPr kumimoji="1" lang="ja-JP" altLang="en-US"/>
              <a:t>寺岡研究室</a:t>
            </a:r>
            <a:endParaRPr kumimoji="1" lang="en-US" altLang="ja-JP" dirty="0"/>
          </a:p>
          <a:p>
            <a:r>
              <a:rPr lang="ja-JP" altLang="en-US"/>
              <a:t>安森</a:t>
            </a:r>
            <a:r>
              <a:rPr lang="en-US" altLang="ja-JP" dirty="0"/>
              <a:t> </a:t>
            </a:r>
            <a:r>
              <a:rPr lang="ja-JP" altLang="en-US"/>
              <a:t>涼</a:t>
            </a:r>
            <a:r>
              <a:rPr lang="en-US" altLang="ja-JP" dirty="0"/>
              <a:t> 61619027</a:t>
            </a:r>
            <a:endParaRPr kumimoji="1" lang="ja-JP" altLang="en-US"/>
          </a:p>
        </p:txBody>
      </p:sp>
    </p:spTree>
    <p:extLst>
      <p:ext uri="{BB962C8B-B14F-4D97-AF65-F5344CB8AC3E}">
        <p14:creationId xmlns:p14="http://schemas.microsoft.com/office/powerpoint/2010/main" val="11822066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図 19">
            <a:extLst>
              <a:ext uri="{FF2B5EF4-FFF2-40B4-BE49-F238E27FC236}">
                <a16:creationId xmlns:a16="http://schemas.microsoft.com/office/drawing/2014/main" id="{D69B1116-2B17-8743-BE47-62345394F45C}"/>
              </a:ext>
            </a:extLst>
          </p:cNvPr>
          <p:cNvPicPr>
            <a:picLocks noChangeAspect="1"/>
          </p:cNvPicPr>
          <p:nvPr/>
        </p:nvPicPr>
        <p:blipFill>
          <a:blip r:embed="rId3"/>
          <a:stretch>
            <a:fillRect/>
          </a:stretch>
        </p:blipFill>
        <p:spPr>
          <a:xfrm>
            <a:off x="352426" y="2427068"/>
            <a:ext cx="8384384" cy="3992564"/>
          </a:xfrm>
          <a:prstGeom prst="rect">
            <a:avLst/>
          </a:prstGeom>
        </p:spPr>
      </p:pic>
      <p:sp>
        <p:nvSpPr>
          <p:cNvPr id="2" name="コンテンツ プレースホルダー 1">
            <a:extLst>
              <a:ext uri="{FF2B5EF4-FFF2-40B4-BE49-F238E27FC236}">
                <a16:creationId xmlns:a16="http://schemas.microsoft.com/office/drawing/2014/main" id="{1A54B282-3FED-8F46-BB5A-E3042184A807}"/>
              </a:ext>
            </a:extLst>
          </p:cNvPr>
          <p:cNvSpPr>
            <a:spLocks noGrp="1"/>
          </p:cNvSpPr>
          <p:nvPr>
            <p:ph idx="1"/>
          </p:nvPr>
        </p:nvSpPr>
        <p:spPr/>
        <p:txBody>
          <a:bodyPr/>
          <a:lstStyle/>
          <a:p>
            <a:pPr marL="0" indent="0">
              <a:buNone/>
            </a:pPr>
            <a:r>
              <a:rPr kumimoji="1" lang="en-US" altLang="ja-JP" dirty="0"/>
              <a:t> </a:t>
            </a:r>
            <a:endParaRPr kumimoji="1" lang="ja-JP" altLang="en-US"/>
          </a:p>
        </p:txBody>
      </p:sp>
      <p:sp>
        <p:nvSpPr>
          <p:cNvPr id="3" name="スライド番号プレースホルダー 2">
            <a:extLst>
              <a:ext uri="{FF2B5EF4-FFF2-40B4-BE49-F238E27FC236}">
                <a16:creationId xmlns:a16="http://schemas.microsoft.com/office/drawing/2014/main" id="{5FB3FEBE-0141-BF4B-A99E-F1FB62E42A22}"/>
              </a:ext>
            </a:extLst>
          </p:cNvPr>
          <p:cNvSpPr>
            <a:spLocks noGrp="1"/>
          </p:cNvSpPr>
          <p:nvPr>
            <p:ph type="sldNum" sz="quarter" idx="12"/>
          </p:nvPr>
        </p:nvSpPr>
        <p:spPr/>
        <p:txBody>
          <a:bodyPr/>
          <a:lstStyle/>
          <a:p>
            <a:fld id="{3E48B941-74AF-4648-A5A2-DF81533F4F8C}" type="slidenum">
              <a:rPr kumimoji="1" lang="ja-JP" altLang="en-US" smtClean="0"/>
              <a:t>10</a:t>
            </a:fld>
            <a:endParaRPr kumimoji="1" lang="ja-JP" altLang="en-US" dirty="0"/>
          </a:p>
        </p:txBody>
      </p:sp>
      <p:sp>
        <p:nvSpPr>
          <p:cNvPr id="4" name="タイトル 3">
            <a:extLst>
              <a:ext uri="{FF2B5EF4-FFF2-40B4-BE49-F238E27FC236}">
                <a16:creationId xmlns:a16="http://schemas.microsoft.com/office/drawing/2014/main" id="{3F14C576-D0CD-3149-8954-C450C23396A5}"/>
              </a:ext>
            </a:extLst>
          </p:cNvPr>
          <p:cNvSpPr>
            <a:spLocks noGrp="1"/>
          </p:cNvSpPr>
          <p:nvPr>
            <p:ph type="title"/>
          </p:nvPr>
        </p:nvSpPr>
        <p:spPr>
          <a:xfrm>
            <a:off x="613774" y="142876"/>
            <a:ext cx="8637801" cy="883163"/>
          </a:xfrm>
        </p:spPr>
        <p:txBody>
          <a:bodyPr/>
          <a:lstStyle/>
          <a:p>
            <a:r>
              <a:rPr kumimoji="1" lang="ja-JP" altLang="en-US"/>
              <a:t>評価</a:t>
            </a:r>
            <a:r>
              <a:rPr lang="en-US" altLang="ja-JP" dirty="0"/>
              <a:t> 2-1</a:t>
            </a:r>
            <a:r>
              <a:rPr kumimoji="1" lang="ja-JP" altLang="en-US"/>
              <a:t>｜拡散された人種差別的ミームの割合</a:t>
            </a:r>
          </a:p>
        </p:txBody>
      </p:sp>
      <p:cxnSp>
        <p:nvCxnSpPr>
          <p:cNvPr id="16" name="直線コネクタ 15">
            <a:extLst>
              <a:ext uri="{FF2B5EF4-FFF2-40B4-BE49-F238E27FC236}">
                <a16:creationId xmlns:a16="http://schemas.microsoft.com/office/drawing/2014/main" id="{BB59F536-061E-B541-B23D-635F10AD47FA}"/>
              </a:ext>
            </a:extLst>
          </p:cNvPr>
          <p:cNvCxnSpPr>
            <a:cxnSpLocks/>
          </p:cNvCxnSpPr>
          <p:nvPr/>
        </p:nvCxnSpPr>
        <p:spPr>
          <a:xfrm>
            <a:off x="3738282" y="2178424"/>
            <a:ext cx="635414" cy="553759"/>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7" name="コンテンツ プレースホルダー 2">
            <a:extLst>
              <a:ext uri="{FF2B5EF4-FFF2-40B4-BE49-F238E27FC236}">
                <a16:creationId xmlns:a16="http://schemas.microsoft.com/office/drawing/2014/main" id="{A5C69F00-4B5C-504D-A69F-1C8BDDA03B62}"/>
              </a:ext>
            </a:extLst>
          </p:cNvPr>
          <p:cNvSpPr txBox="1">
            <a:spLocks/>
          </p:cNvSpPr>
          <p:nvPr/>
        </p:nvSpPr>
        <p:spPr>
          <a:xfrm>
            <a:off x="820271" y="1317812"/>
            <a:ext cx="4182035" cy="860611"/>
          </a:xfrm>
          <a:prstGeom prst="rect">
            <a:avLst/>
          </a:prstGeom>
          <a:ln w="38100">
            <a:solidFill>
              <a:schemeClr val="accent1"/>
            </a:solidFill>
          </a:ln>
        </p:spPr>
        <p:txBody>
          <a:bodyPr vert="horz" lIns="91440" tIns="45720" rIns="91440" bIns="45720" rtlCol="0">
            <a:normAutofit/>
          </a:bodyPr>
          <a:lstStyle>
            <a:lvl1pPr marL="2286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2400" kern="1200">
                <a:solidFill>
                  <a:schemeClr val="tx2"/>
                </a:solidFill>
                <a:latin typeface="Helvetica Neue 本文" charset="0"/>
                <a:ea typeface="メイリオ" charset="-128"/>
                <a:cs typeface="Meiryo" charset="-128"/>
              </a:defRPr>
            </a:lvl1pPr>
            <a:lvl2pPr marL="685800" indent="-228600" algn="l" defTabSz="914400" rtl="0" eaLnBrk="1" latinLnBrk="0" hangingPunct="1">
              <a:lnSpc>
                <a:spcPct val="90000"/>
              </a:lnSpc>
              <a:spcBef>
                <a:spcPts val="0"/>
              </a:spcBef>
              <a:spcAft>
                <a:spcPts val="1200"/>
              </a:spcAft>
              <a:buClr>
                <a:schemeClr val="tx1"/>
              </a:buClr>
              <a:buFont typeface=".AppleSystemUIFont" charset="-120"/>
              <a:buChar char="-"/>
              <a:defRPr kumimoji="1" sz="2000" b="0" kern="1200" baseline="0">
                <a:solidFill>
                  <a:schemeClr val="tx2"/>
                </a:solidFill>
                <a:latin typeface="Helvetica Neue 本文" charset="0"/>
                <a:ea typeface="メイリオ" charset="-128"/>
                <a:cs typeface="Meiryo" charset="-128"/>
              </a:defRPr>
            </a:lvl2pPr>
            <a:lvl3pPr marL="11430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b="0" kern="1200" baseline="0">
                <a:solidFill>
                  <a:schemeClr val="tx2"/>
                </a:solidFill>
                <a:latin typeface="Helvetica Neue 本文" charset="0"/>
                <a:ea typeface="メイリオ" charset="-128"/>
                <a:cs typeface="Meiryo" charset="-128"/>
              </a:defRPr>
            </a:lvl3pPr>
            <a:lvl4pPr marL="16002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lnSpc>
                <a:spcPct val="100000"/>
              </a:lnSpc>
              <a:buNone/>
            </a:pPr>
            <a:r>
              <a:rPr lang="en-US" altLang="ja-JP" b="1" dirty="0"/>
              <a:t>/pol/ </a:t>
            </a:r>
            <a:r>
              <a:rPr lang="ja-JP" altLang="en-US" b="1" dirty="0"/>
              <a:t>が拡散元</a:t>
            </a:r>
            <a:r>
              <a:rPr lang="ja-JP" altLang="en-US" b="1"/>
              <a:t>のとき</a:t>
            </a:r>
            <a:r>
              <a:rPr lang="en-US" altLang="ja-JP" b="1" dirty="0"/>
              <a:t> </a:t>
            </a:r>
            <a:br>
              <a:rPr lang="en-US" altLang="ja-JP" b="1" dirty="0"/>
            </a:br>
            <a:r>
              <a:rPr lang="ja-JP" altLang="en-US" b="1"/>
              <a:t>他の</a:t>
            </a:r>
            <a:r>
              <a:rPr lang="en-US" altLang="ja-JP" b="1" dirty="0"/>
              <a:t> SNS </a:t>
            </a:r>
            <a:r>
              <a:rPr lang="ja-JP" altLang="en-US" b="1"/>
              <a:t>への影響力</a:t>
            </a:r>
            <a:r>
              <a:rPr lang="ja-JP" altLang="en-US" b="1" dirty="0"/>
              <a:t>が最大</a:t>
            </a:r>
          </a:p>
        </p:txBody>
      </p:sp>
      <p:sp>
        <p:nvSpPr>
          <p:cNvPr id="18" name="テキスト ボックス 17">
            <a:extLst>
              <a:ext uri="{FF2B5EF4-FFF2-40B4-BE49-F238E27FC236}">
                <a16:creationId xmlns:a16="http://schemas.microsoft.com/office/drawing/2014/main" id="{28E1F03C-9538-5242-8866-A463B397C6B7}"/>
              </a:ext>
            </a:extLst>
          </p:cNvPr>
          <p:cNvSpPr txBox="1"/>
          <p:nvPr/>
        </p:nvSpPr>
        <p:spPr>
          <a:xfrm>
            <a:off x="256794" y="3575956"/>
            <a:ext cx="461665" cy="1708160"/>
          </a:xfrm>
          <a:prstGeom prst="rect">
            <a:avLst/>
          </a:prstGeom>
          <a:solidFill>
            <a:schemeClr val="bg1"/>
          </a:solidFill>
        </p:spPr>
        <p:txBody>
          <a:bodyPr vert="eaVert" wrap="none" rtlCol="0">
            <a:spAutoFit/>
          </a:bodyPr>
          <a:lstStyle/>
          <a:p>
            <a:r>
              <a:rPr kumimoji="1" lang="ja-JP" altLang="en-US" dirty="0">
                <a:solidFill>
                  <a:schemeClr val="tx2"/>
                </a:solidFill>
                <a:latin typeface="Meiryo" charset="-128"/>
                <a:ea typeface="Meiryo" charset="-128"/>
                <a:cs typeface="Meiryo" charset="-128"/>
              </a:rPr>
              <a:t>ミームの拡散元</a:t>
            </a:r>
          </a:p>
        </p:txBody>
      </p:sp>
      <p:sp>
        <p:nvSpPr>
          <p:cNvPr id="19" name="テキスト ボックス 18">
            <a:extLst>
              <a:ext uri="{FF2B5EF4-FFF2-40B4-BE49-F238E27FC236}">
                <a16:creationId xmlns:a16="http://schemas.microsoft.com/office/drawing/2014/main" id="{D490CE61-2E2D-D244-8A66-8AB7EB9A930F}"/>
              </a:ext>
            </a:extLst>
          </p:cNvPr>
          <p:cNvSpPr txBox="1"/>
          <p:nvPr/>
        </p:nvSpPr>
        <p:spPr>
          <a:xfrm>
            <a:off x="3853544" y="6139542"/>
            <a:ext cx="1800493" cy="369332"/>
          </a:xfrm>
          <a:prstGeom prst="rect">
            <a:avLst/>
          </a:prstGeom>
          <a:solidFill>
            <a:schemeClr val="bg1"/>
          </a:solidFill>
        </p:spPr>
        <p:txBody>
          <a:bodyPr wrap="none" rtlCol="0">
            <a:spAutoFit/>
          </a:bodyPr>
          <a:lstStyle/>
          <a:p>
            <a:r>
              <a:rPr lang="ja-JP" altLang="en-US" dirty="0">
                <a:solidFill>
                  <a:schemeClr val="tx2"/>
                </a:solidFill>
                <a:latin typeface="Meiryo" charset="-128"/>
                <a:ea typeface="Meiryo" charset="-128"/>
                <a:cs typeface="Meiryo" charset="-128"/>
              </a:rPr>
              <a:t>ミームの拡散先</a:t>
            </a:r>
            <a:endParaRPr kumimoji="1" lang="ja-JP" altLang="en-US" dirty="0">
              <a:solidFill>
                <a:schemeClr val="tx2"/>
              </a:solidFill>
              <a:latin typeface="Meiryo" charset="-128"/>
              <a:ea typeface="Meiryo" charset="-128"/>
              <a:cs typeface="Meiryo" charset="-128"/>
            </a:endParaRPr>
          </a:p>
        </p:txBody>
      </p:sp>
      <p:graphicFrame>
        <p:nvGraphicFramePr>
          <p:cNvPr id="6" name="表 5">
            <a:extLst>
              <a:ext uri="{FF2B5EF4-FFF2-40B4-BE49-F238E27FC236}">
                <a16:creationId xmlns:a16="http://schemas.microsoft.com/office/drawing/2014/main" id="{F12D7F22-2406-A34B-83B5-9FEA6CFB86A6}"/>
              </a:ext>
            </a:extLst>
          </p:cNvPr>
          <p:cNvGraphicFramePr>
            <a:graphicFrameLocks noGrp="1"/>
          </p:cNvGraphicFramePr>
          <p:nvPr>
            <p:extLst>
              <p:ext uri="{D42A27DB-BD31-4B8C-83A1-F6EECF244321}">
                <p14:modId xmlns:p14="http://schemas.microsoft.com/office/powerpoint/2010/main" val="1885980252"/>
              </p:ext>
            </p:extLst>
          </p:nvPr>
        </p:nvGraphicFramePr>
        <p:xfrm>
          <a:off x="1026858" y="2816942"/>
          <a:ext cx="7423970" cy="3274140"/>
        </p:xfrm>
        <a:graphic>
          <a:graphicData uri="http://schemas.openxmlformats.org/drawingml/2006/table">
            <a:tbl>
              <a:tblPr>
                <a:tableStyleId>{5C22544A-7EE6-4342-B048-85BDC9FD1C3A}</a:tableStyleId>
              </a:tblPr>
              <a:tblGrid>
                <a:gridCol w="1484794">
                  <a:extLst>
                    <a:ext uri="{9D8B030D-6E8A-4147-A177-3AD203B41FA5}">
                      <a16:colId xmlns:a16="http://schemas.microsoft.com/office/drawing/2014/main" val="155979624"/>
                    </a:ext>
                  </a:extLst>
                </a:gridCol>
                <a:gridCol w="1484794">
                  <a:extLst>
                    <a:ext uri="{9D8B030D-6E8A-4147-A177-3AD203B41FA5}">
                      <a16:colId xmlns:a16="http://schemas.microsoft.com/office/drawing/2014/main" val="15644665"/>
                    </a:ext>
                  </a:extLst>
                </a:gridCol>
                <a:gridCol w="1484794">
                  <a:extLst>
                    <a:ext uri="{9D8B030D-6E8A-4147-A177-3AD203B41FA5}">
                      <a16:colId xmlns:a16="http://schemas.microsoft.com/office/drawing/2014/main" val="4172969123"/>
                    </a:ext>
                  </a:extLst>
                </a:gridCol>
                <a:gridCol w="1484794">
                  <a:extLst>
                    <a:ext uri="{9D8B030D-6E8A-4147-A177-3AD203B41FA5}">
                      <a16:colId xmlns:a16="http://schemas.microsoft.com/office/drawing/2014/main" val="1866781092"/>
                    </a:ext>
                  </a:extLst>
                </a:gridCol>
                <a:gridCol w="1484794">
                  <a:extLst>
                    <a:ext uri="{9D8B030D-6E8A-4147-A177-3AD203B41FA5}">
                      <a16:colId xmlns:a16="http://schemas.microsoft.com/office/drawing/2014/main" val="316145962"/>
                    </a:ext>
                  </a:extLst>
                </a:gridCol>
              </a:tblGrid>
              <a:tr h="654828">
                <a:tc>
                  <a:txBody>
                    <a:bodyPr/>
                    <a:lstStyle/>
                    <a:p>
                      <a:pPr algn="ctr" fontAlgn="ctr"/>
                      <a:endParaRPr lang="ja-JP" altLang="en-US" sz="1500" b="0" i="0" u="none" strike="noStrike">
                        <a:solidFill>
                          <a:srgbClr val="000000"/>
                        </a:solidFill>
                        <a:effectLst/>
                        <a:latin typeface="Helvetica Neue" panose="02000503000000020004" pitchFamily="2" charset="0"/>
                        <a:ea typeface="游ゴシック" panose="020B0400000000000000" pitchFamily="34" charset="-128"/>
                      </a:endParaRPr>
                    </a:p>
                  </a:txBody>
                  <a:tcPr marL="8159" marR="8159" marT="8159"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fontAlgn="ctr"/>
                      <a:r>
                        <a:rPr lang="en" sz="1500" u="none" strike="noStrike" dirty="0">
                          <a:effectLst/>
                        </a:rPr>
                        <a:t>R : 6.36%</a:t>
                      </a:r>
                      <a:br>
                        <a:rPr lang="en" sz="1500" u="none" strike="noStrike" dirty="0">
                          <a:effectLst/>
                        </a:rPr>
                      </a:br>
                      <a:r>
                        <a:rPr lang="en" sz="1500" u="none" strike="noStrike" dirty="0">
                          <a:effectLst/>
                        </a:rPr>
                        <a:t>NR : 3.86%</a:t>
                      </a:r>
                      <a:endParaRPr lang="en" sz="1500" b="0" i="0" u="none" strike="noStrike" dirty="0">
                        <a:solidFill>
                          <a:srgbClr val="000000"/>
                        </a:solidFill>
                        <a:effectLst/>
                        <a:latin typeface="Helvetica Neue" panose="02000503000000020004" pitchFamily="2" charset="0"/>
                        <a:ea typeface="游ゴシック" panose="020B0400000000000000" pitchFamily="34" charset="-128"/>
                      </a:endParaRPr>
                    </a:p>
                  </a:txBody>
                  <a:tcPr marL="8159" marR="8159" marT="8159" marB="0" anchor="ctr">
                    <a:lnT w="12700" cap="flat" cmpd="sng" algn="ctr">
                      <a:solidFill>
                        <a:schemeClr val="tx1"/>
                      </a:solidFill>
                      <a:prstDash val="solid"/>
                      <a:round/>
                      <a:headEnd type="none" w="med" len="med"/>
                      <a:tailEnd type="none" w="med" len="med"/>
                    </a:lnT>
                  </a:tcPr>
                </a:tc>
                <a:tc>
                  <a:txBody>
                    <a:bodyPr/>
                    <a:lstStyle/>
                    <a:p>
                      <a:pPr algn="ctr" fontAlgn="ctr"/>
                      <a:r>
                        <a:rPr lang="en" sz="1500" u="none" strike="noStrike" dirty="0">
                          <a:effectLst/>
                        </a:rPr>
                        <a:t>R : 4.31%</a:t>
                      </a:r>
                      <a:br>
                        <a:rPr lang="en" sz="1500" u="none" strike="noStrike" dirty="0">
                          <a:effectLst/>
                        </a:rPr>
                      </a:br>
                      <a:r>
                        <a:rPr lang="en" sz="1500" u="none" strike="noStrike" dirty="0">
                          <a:effectLst/>
                        </a:rPr>
                        <a:t>NR : 3.12%</a:t>
                      </a:r>
                      <a:endParaRPr lang="en" sz="1500" b="0" i="0" u="none" strike="noStrike" dirty="0">
                        <a:solidFill>
                          <a:srgbClr val="000000"/>
                        </a:solidFill>
                        <a:effectLst/>
                        <a:latin typeface="Helvetica Neue" panose="02000503000000020004" pitchFamily="2" charset="0"/>
                        <a:ea typeface="游ゴシック" panose="020B0400000000000000" pitchFamily="34" charset="-128"/>
                      </a:endParaRPr>
                    </a:p>
                  </a:txBody>
                  <a:tcPr marL="8159" marR="8159" marT="8159" marB="0" anchor="ctr">
                    <a:lnT w="12700" cap="flat" cmpd="sng" algn="ctr">
                      <a:solidFill>
                        <a:schemeClr val="tx1"/>
                      </a:solidFill>
                      <a:prstDash val="solid"/>
                      <a:round/>
                      <a:headEnd type="none" w="med" len="med"/>
                      <a:tailEnd type="none" w="med" len="med"/>
                    </a:lnT>
                  </a:tcPr>
                </a:tc>
                <a:tc>
                  <a:txBody>
                    <a:bodyPr/>
                    <a:lstStyle/>
                    <a:p>
                      <a:pPr algn="ctr" fontAlgn="ctr"/>
                      <a:r>
                        <a:rPr lang="en" sz="1500" u="none" strike="noStrike" dirty="0">
                          <a:effectLst/>
                        </a:rPr>
                        <a:t>R : 18.83%</a:t>
                      </a:r>
                      <a:br>
                        <a:rPr lang="en" sz="1500" u="none" strike="noStrike" dirty="0">
                          <a:effectLst/>
                        </a:rPr>
                      </a:br>
                      <a:r>
                        <a:rPr lang="en" sz="1500" u="none" strike="noStrike" dirty="0">
                          <a:effectLst/>
                        </a:rPr>
                        <a:t>NR : 13.08%</a:t>
                      </a:r>
                      <a:endParaRPr lang="en" sz="1500" b="0" i="0" u="none" strike="noStrike" dirty="0">
                        <a:solidFill>
                          <a:srgbClr val="000000"/>
                        </a:solidFill>
                        <a:effectLst/>
                        <a:latin typeface="Helvetica Neue" panose="02000503000000020004" pitchFamily="2" charset="0"/>
                        <a:ea typeface="游ゴシック" panose="020B0400000000000000" pitchFamily="34" charset="-128"/>
                      </a:endParaRPr>
                    </a:p>
                  </a:txBody>
                  <a:tcPr marL="8159" marR="8159" marT="8159" marB="0" anchor="ctr">
                    <a:lnT w="12700" cap="flat" cmpd="sng" algn="ctr">
                      <a:solidFill>
                        <a:schemeClr val="tx1"/>
                      </a:solidFill>
                      <a:prstDash val="solid"/>
                      <a:round/>
                      <a:headEnd type="none" w="med" len="med"/>
                      <a:tailEnd type="none" w="med" len="med"/>
                    </a:lnT>
                  </a:tcPr>
                </a:tc>
                <a:tc>
                  <a:txBody>
                    <a:bodyPr/>
                    <a:lstStyle/>
                    <a:p>
                      <a:pPr algn="ctr" fontAlgn="ctr"/>
                      <a:r>
                        <a:rPr lang="en" sz="1500" u="none" strike="noStrike">
                          <a:effectLst/>
                        </a:rPr>
                        <a:t>R : 15.04%</a:t>
                      </a:r>
                      <a:br>
                        <a:rPr lang="en" sz="1500" u="none" strike="noStrike">
                          <a:effectLst/>
                        </a:rPr>
                      </a:br>
                      <a:r>
                        <a:rPr lang="en" sz="1500" u="none" strike="noStrike">
                          <a:effectLst/>
                        </a:rPr>
                        <a:t>NR : 16.35%</a:t>
                      </a:r>
                      <a:endParaRPr lang="en" sz="1500" b="0" i="0" u="none" strike="noStrike">
                        <a:solidFill>
                          <a:srgbClr val="000000"/>
                        </a:solidFill>
                        <a:effectLst/>
                        <a:latin typeface="Helvetica Neue" panose="02000503000000020004" pitchFamily="2" charset="0"/>
                        <a:ea typeface="游ゴシック" panose="020B0400000000000000" pitchFamily="34" charset="-128"/>
                      </a:endParaRPr>
                    </a:p>
                  </a:txBody>
                  <a:tcPr marL="8159" marR="8159" marT="8159"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953699487"/>
                  </a:ext>
                </a:extLst>
              </a:tr>
              <a:tr h="654828">
                <a:tc>
                  <a:txBody>
                    <a:bodyPr/>
                    <a:lstStyle/>
                    <a:p>
                      <a:pPr algn="ctr" fontAlgn="ctr"/>
                      <a:r>
                        <a:rPr lang="en" sz="1500" u="none" strike="noStrike">
                          <a:effectLst/>
                        </a:rPr>
                        <a:t>R : 0.35%</a:t>
                      </a:r>
                      <a:br>
                        <a:rPr lang="en" sz="1500" u="none" strike="noStrike">
                          <a:effectLst/>
                        </a:rPr>
                      </a:br>
                      <a:r>
                        <a:rPr lang="en" sz="1500" u="none" strike="noStrike">
                          <a:effectLst/>
                        </a:rPr>
                        <a:t>NR : 1.25%</a:t>
                      </a:r>
                      <a:endParaRPr lang="en" sz="1500" b="0" i="0" u="none" strike="noStrike">
                        <a:solidFill>
                          <a:srgbClr val="000000"/>
                        </a:solidFill>
                        <a:effectLst/>
                        <a:latin typeface="Helvetica Neue" panose="02000503000000020004" pitchFamily="2" charset="0"/>
                        <a:ea typeface="游ゴシック" panose="020B0400000000000000" pitchFamily="34" charset="-128"/>
                      </a:endParaRPr>
                    </a:p>
                  </a:txBody>
                  <a:tcPr marL="8159" marR="8159" marT="8159" marB="0" anchor="ctr">
                    <a:lnL w="12700" cap="flat" cmpd="sng" algn="ctr">
                      <a:solidFill>
                        <a:schemeClr val="tx1"/>
                      </a:solidFill>
                      <a:prstDash val="solid"/>
                      <a:round/>
                      <a:headEnd type="none" w="med" len="med"/>
                      <a:tailEnd type="none" w="med" len="med"/>
                    </a:lnL>
                  </a:tcPr>
                </a:tc>
                <a:tc>
                  <a:txBody>
                    <a:bodyPr/>
                    <a:lstStyle/>
                    <a:p>
                      <a:pPr algn="ctr" fontAlgn="ctr"/>
                      <a:endParaRPr lang="ja-JP" altLang="en-US" sz="1500" b="0" i="0" u="none" strike="noStrike">
                        <a:solidFill>
                          <a:srgbClr val="000000"/>
                        </a:solidFill>
                        <a:effectLst/>
                        <a:latin typeface="Helvetica Neue" panose="02000503000000020004" pitchFamily="2" charset="0"/>
                        <a:ea typeface="游ゴシック" panose="020B0400000000000000" pitchFamily="34" charset="-128"/>
                      </a:endParaRPr>
                    </a:p>
                  </a:txBody>
                  <a:tcPr marL="8159" marR="8159" marT="8159" marB="0" anchor="ctr"/>
                </a:tc>
                <a:tc>
                  <a:txBody>
                    <a:bodyPr/>
                    <a:lstStyle/>
                    <a:p>
                      <a:pPr algn="ctr" fontAlgn="ctr"/>
                      <a:r>
                        <a:rPr lang="en" sz="1500" u="none" strike="noStrike" dirty="0">
                          <a:effectLst/>
                        </a:rPr>
                        <a:t>R : 2.48%</a:t>
                      </a:r>
                      <a:br>
                        <a:rPr lang="en" sz="1500" u="none" strike="noStrike" dirty="0">
                          <a:effectLst/>
                        </a:rPr>
                      </a:br>
                      <a:r>
                        <a:rPr lang="en" sz="1500" u="none" strike="noStrike" dirty="0">
                          <a:effectLst/>
                        </a:rPr>
                        <a:t>NR : 4.79%</a:t>
                      </a:r>
                      <a:endParaRPr lang="en" sz="1500" b="0" i="0" u="none" strike="noStrike" dirty="0">
                        <a:solidFill>
                          <a:srgbClr val="000000"/>
                        </a:solidFill>
                        <a:effectLst/>
                        <a:latin typeface="Helvetica Neue" panose="02000503000000020004" pitchFamily="2" charset="0"/>
                        <a:ea typeface="游ゴシック" panose="020B0400000000000000" pitchFamily="34" charset="-128"/>
                      </a:endParaRPr>
                    </a:p>
                  </a:txBody>
                  <a:tcPr marL="8159" marR="8159" marT="8159" marB="0" anchor="ctr"/>
                </a:tc>
                <a:tc>
                  <a:txBody>
                    <a:bodyPr/>
                    <a:lstStyle/>
                    <a:p>
                      <a:pPr algn="ctr" fontAlgn="ctr"/>
                      <a:r>
                        <a:rPr lang="en" sz="1500" u="none" strike="noStrike">
                          <a:effectLst/>
                        </a:rPr>
                        <a:t>R : 1.29%</a:t>
                      </a:r>
                      <a:br>
                        <a:rPr lang="en" sz="1500" u="none" strike="noStrike">
                          <a:effectLst/>
                        </a:rPr>
                      </a:br>
                      <a:r>
                        <a:rPr lang="en" sz="1500" u="none" strike="noStrike">
                          <a:effectLst/>
                        </a:rPr>
                        <a:t>NR : 9.01%</a:t>
                      </a:r>
                      <a:endParaRPr lang="en" sz="1500" b="0" i="0" u="none" strike="noStrike">
                        <a:solidFill>
                          <a:srgbClr val="000000"/>
                        </a:solidFill>
                        <a:effectLst/>
                        <a:latin typeface="Helvetica Neue" panose="02000503000000020004" pitchFamily="2" charset="0"/>
                        <a:ea typeface="游ゴシック" panose="020B0400000000000000" pitchFamily="34" charset="-128"/>
                      </a:endParaRPr>
                    </a:p>
                  </a:txBody>
                  <a:tcPr marL="8159" marR="8159" marT="8159" marB="0" anchor="ctr"/>
                </a:tc>
                <a:tc>
                  <a:txBody>
                    <a:bodyPr/>
                    <a:lstStyle/>
                    <a:p>
                      <a:pPr algn="ctr" fontAlgn="ctr"/>
                      <a:r>
                        <a:rPr lang="en" sz="1500" u="none" strike="noStrike">
                          <a:effectLst/>
                        </a:rPr>
                        <a:t>R : 9.52%</a:t>
                      </a:r>
                      <a:br>
                        <a:rPr lang="en" sz="1500" u="none" strike="noStrike">
                          <a:effectLst/>
                        </a:rPr>
                      </a:br>
                      <a:r>
                        <a:rPr lang="en" sz="1500" u="none" strike="noStrike">
                          <a:effectLst/>
                        </a:rPr>
                        <a:t>NR : 8.89%</a:t>
                      </a:r>
                      <a:endParaRPr lang="en" sz="1500" b="0" i="0" u="none" strike="noStrike">
                        <a:solidFill>
                          <a:srgbClr val="000000"/>
                        </a:solidFill>
                        <a:effectLst/>
                        <a:latin typeface="Helvetica Neue" panose="02000503000000020004" pitchFamily="2" charset="0"/>
                        <a:ea typeface="游ゴシック" panose="020B0400000000000000" pitchFamily="34" charset="-128"/>
                      </a:endParaRPr>
                    </a:p>
                  </a:txBody>
                  <a:tcPr marL="8159" marR="8159" marT="8159" marB="0"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437546680"/>
                  </a:ext>
                </a:extLst>
              </a:tr>
              <a:tr h="654828">
                <a:tc>
                  <a:txBody>
                    <a:bodyPr/>
                    <a:lstStyle/>
                    <a:p>
                      <a:pPr algn="ctr" fontAlgn="ctr"/>
                      <a:r>
                        <a:rPr lang="en" sz="1500" u="none" strike="noStrike">
                          <a:effectLst/>
                        </a:rPr>
                        <a:t>R : 0.20%</a:t>
                      </a:r>
                      <a:br>
                        <a:rPr lang="en" sz="1500" u="none" strike="noStrike">
                          <a:effectLst/>
                        </a:rPr>
                      </a:br>
                      <a:r>
                        <a:rPr lang="en" sz="1500" u="none" strike="noStrike">
                          <a:effectLst/>
                        </a:rPr>
                        <a:t>NR : 0.97%</a:t>
                      </a:r>
                      <a:endParaRPr lang="en" sz="1500" b="0" i="0" u="none" strike="noStrike">
                        <a:solidFill>
                          <a:srgbClr val="000000"/>
                        </a:solidFill>
                        <a:effectLst/>
                        <a:latin typeface="Helvetica Neue" panose="02000503000000020004" pitchFamily="2" charset="0"/>
                        <a:ea typeface="游ゴシック" panose="020B0400000000000000" pitchFamily="34" charset="-128"/>
                      </a:endParaRPr>
                    </a:p>
                  </a:txBody>
                  <a:tcPr marL="8159" marR="8159" marT="8159" marB="0" anchor="ctr">
                    <a:lnL w="12700" cap="flat" cmpd="sng" algn="ctr">
                      <a:solidFill>
                        <a:schemeClr val="tx1"/>
                      </a:solidFill>
                      <a:prstDash val="solid"/>
                      <a:round/>
                      <a:headEnd type="none" w="med" len="med"/>
                      <a:tailEnd type="none" w="med" len="med"/>
                    </a:lnL>
                  </a:tcPr>
                </a:tc>
                <a:tc>
                  <a:txBody>
                    <a:bodyPr/>
                    <a:lstStyle/>
                    <a:p>
                      <a:pPr algn="ctr" fontAlgn="ctr"/>
                      <a:r>
                        <a:rPr lang="en" sz="1500" u="none" strike="noStrike" dirty="0">
                          <a:effectLst/>
                        </a:rPr>
                        <a:t>R : 2.22%</a:t>
                      </a:r>
                      <a:br>
                        <a:rPr lang="en" sz="1500" u="none" strike="noStrike" dirty="0">
                          <a:effectLst/>
                        </a:rPr>
                      </a:br>
                      <a:r>
                        <a:rPr lang="en" sz="1500" u="none" strike="noStrike" dirty="0">
                          <a:effectLst/>
                        </a:rPr>
                        <a:t>NR : 3.49%</a:t>
                      </a:r>
                      <a:endParaRPr lang="en" sz="1500" b="0" i="0" u="none" strike="noStrike" dirty="0">
                        <a:solidFill>
                          <a:srgbClr val="000000"/>
                        </a:solidFill>
                        <a:effectLst/>
                        <a:latin typeface="Helvetica Neue" panose="02000503000000020004" pitchFamily="2" charset="0"/>
                        <a:ea typeface="游ゴシック" panose="020B0400000000000000" pitchFamily="34" charset="-128"/>
                      </a:endParaRPr>
                    </a:p>
                  </a:txBody>
                  <a:tcPr marL="8159" marR="8159" marT="8159" marB="0" anchor="ctr"/>
                </a:tc>
                <a:tc>
                  <a:txBody>
                    <a:bodyPr/>
                    <a:lstStyle/>
                    <a:p>
                      <a:pPr algn="ctr" fontAlgn="ctr"/>
                      <a:endParaRPr lang="ja-JP" altLang="en-US" sz="1500" b="0" i="0" u="none" strike="noStrike">
                        <a:solidFill>
                          <a:srgbClr val="000000"/>
                        </a:solidFill>
                        <a:effectLst/>
                        <a:latin typeface="Helvetica Neue" panose="02000503000000020004" pitchFamily="2" charset="0"/>
                        <a:ea typeface="游ゴシック" panose="020B0400000000000000" pitchFamily="34" charset="-128"/>
                      </a:endParaRPr>
                    </a:p>
                  </a:txBody>
                  <a:tcPr marL="8159" marR="8159" marT="8159" marB="0" anchor="ctr"/>
                </a:tc>
                <a:tc>
                  <a:txBody>
                    <a:bodyPr/>
                    <a:lstStyle/>
                    <a:p>
                      <a:pPr algn="ctr" fontAlgn="ctr"/>
                      <a:r>
                        <a:rPr lang="en" sz="1500" u="none" strike="noStrike">
                          <a:effectLst/>
                        </a:rPr>
                        <a:t>R : 1.26%</a:t>
                      </a:r>
                      <a:br>
                        <a:rPr lang="en" sz="1500" u="none" strike="noStrike">
                          <a:effectLst/>
                        </a:rPr>
                      </a:br>
                      <a:r>
                        <a:rPr lang="en" sz="1500" u="none" strike="noStrike">
                          <a:effectLst/>
                        </a:rPr>
                        <a:t>NR : 9.21%</a:t>
                      </a:r>
                      <a:endParaRPr lang="en" sz="1500" b="0" i="0" u="none" strike="noStrike">
                        <a:solidFill>
                          <a:srgbClr val="000000"/>
                        </a:solidFill>
                        <a:effectLst/>
                        <a:latin typeface="Helvetica Neue" panose="02000503000000020004" pitchFamily="2" charset="0"/>
                        <a:ea typeface="游ゴシック" panose="020B0400000000000000" pitchFamily="34" charset="-128"/>
                      </a:endParaRPr>
                    </a:p>
                  </a:txBody>
                  <a:tcPr marL="8159" marR="8159" marT="8159" marB="0" anchor="ctr"/>
                </a:tc>
                <a:tc>
                  <a:txBody>
                    <a:bodyPr/>
                    <a:lstStyle/>
                    <a:p>
                      <a:pPr algn="ctr" fontAlgn="ctr"/>
                      <a:r>
                        <a:rPr lang="en" sz="1500" u="none" strike="noStrike">
                          <a:effectLst/>
                        </a:rPr>
                        <a:t>R : 2.10%</a:t>
                      </a:r>
                      <a:br>
                        <a:rPr lang="en" sz="1500" u="none" strike="noStrike">
                          <a:effectLst/>
                        </a:rPr>
                      </a:br>
                      <a:r>
                        <a:rPr lang="en" sz="1500" u="none" strike="noStrike">
                          <a:effectLst/>
                        </a:rPr>
                        <a:t>NR : 5.08%</a:t>
                      </a:r>
                      <a:endParaRPr lang="en" sz="1500" b="0" i="0" u="none" strike="noStrike">
                        <a:solidFill>
                          <a:srgbClr val="000000"/>
                        </a:solidFill>
                        <a:effectLst/>
                        <a:latin typeface="Helvetica Neue" panose="02000503000000020004" pitchFamily="2" charset="0"/>
                        <a:ea typeface="游ゴシック" panose="020B0400000000000000" pitchFamily="34" charset="-128"/>
                      </a:endParaRPr>
                    </a:p>
                  </a:txBody>
                  <a:tcPr marL="8159" marR="8159" marT="8159" marB="0"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58472778"/>
                  </a:ext>
                </a:extLst>
              </a:tr>
              <a:tr h="654828">
                <a:tc>
                  <a:txBody>
                    <a:bodyPr/>
                    <a:lstStyle/>
                    <a:p>
                      <a:pPr algn="ctr" fontAlgn="ctr"/>
                      <a:r>
                        <a:rPr lang="en" sz="1500" u="none" strike="noStrike">
                          <a:effectLst/>
                        </a:rPr>
                        <a:t>R : 0.05%</a:t>
                      </a:r>
                      <a:br>
                        <a:rPr lang="en" sz="1500" u="none" strike="noStrike">
                          <a:effectLst/>
                        </a:rPr>
                      </a:br>
                      <a:r>
                        <a:rPr lang="en" sz="1500" u="none" strike="noStrike">
                          <a:effectLst/>
                        </a:rPr>
                        <a:t>NR : 0.09%</a:t>
                      </a:r>
                      <a:endParaRPr lang="en" sz="1500" b="0" i="0" u="none" strike="noStrike">
                        <a:solidFill>
                          <a:srgbClr val="000000"/>
                        </a:solidFill>
                        <a:effectLst/>
                        <a:latin typeface="Helvetica Neue" panose="02000503000000020004" pitchFamily="2" charset="0"/>
                        <a:ea typeface="游ゴシック" panose="020B0400000000000000" pitchFamily="34" charset="-128"/>
                      </a:endParaRPr>
                    </a:p>
                  </a:txBody>
                  <a:tcPr marL="8159" marR="8159" marT="8159" marB="0" anchor="ctr">
                    <a:lnL w="12700" cap="flat" cmpd="sng" algn="ctr">
                      <a:solidFill>
                        <a:schemeClr val="tx1"/>
                      </a:solidFill>
                      <a:prstDash val="solid"/>
                      <a:round/>
                      <a:headEnd type="none" w="med" len="med"/>
                      <a:tailEnd type="none" w="med" len="med"/>
                    </a:lnL>
                  </a:tcPr>
                </a:tc>
                <a:tc>
                  <a:txBody>
                    <a:bodyPr/>
                    <a:lstStyle/>
                    <a:p>
                      <a:pPr algn="ctr" fontAlgn="ctr"/>
                      <a:r>
                        <a:rPr lang="en" sz="1500" u="none" strike="noStrike">
                          <a:effectLst/>
                        </a:rPr>
                        <a:t>R : 0.54%</a:t>
                      </a:r>
                      <a:br>
                        <a:rPr lang="en" sz="1500" u="none" strike="noStrike">
                          <a:effectLst/>
                        </a:rPr>
                      </a:br>
                      <a:r>
                        <a:rPr lang="en" sz="1500" u="none" strike="noStrike">
                          <a:effectLst/>
                        </a:rPr>
                        <a:t>NR : 0.15%</a:t>
                      </a:r>
                      <a:endParaRPr lang="en" sz="1500" b="0" i="0" u="none" strike="noStrike">
                        <a:solidFill>
                          <a:srgbClr val="000000"/>
                        </a:solidFill>
                        <a:effectLst/>
                        <a:latin typeface="Helvetica Neue" panose="02000503000000020004" pitchFamily="2" charset="0"/>
                        <a:ea typeface="游ゴシック" panose="020B0400000000000000" pitchFamily="34" charset="-128"/>
                      </a:endParaRPr>
                    </a:p>
                  </a:txBody>
                  <a:tcPr marL="8159" marR="8159" marT="8159" marB="0" anchor="ctr"/>
                </a:tc>
                <a:tc>
                  <a:txBody>
                    <a:bodyPr/>
                    <a:lstStyle/>
                    <a:p>
                      <a:pPr algn="ctr" fontAlgn="ctr"/>
                      <a:r>
                        <a:rPr lang="en" sz="1500" u="none" strike="noStrike">
                          <a:effectLst/>
                        </a:rPr>
                        <a:t>R : 0.54%</a:t>
                      </a:r>
                      <a:br>
                        <a:rPr lang="en" sz="1500" u="none" strike="noStrike">
                          <a:effectLst/>
                        </a:rPr>
                      </a:br>
                      <a:r>
                        <a:rPr lang="en" sz="1500" u="none" strike="noStrike">
                          <a:effectLst/>
                        </a:rPr>
                        <a:t>NR : 0.15%</a:t>
                      </a:r>
                      <a:endParaRPr lang="en" sz="1500" b="0" i="0" u="none" strike="noStrike">
                        <a:solidFill>
                          <a:srgbClr val="000000"/>
                        </a:solidFill>
                        <a:effectLst/>
                        <a:latin typeface="Helvetica Neue" panose="02000503000000020004" pitchFamily="2" charset="0"/>
                        <a:ea typeface="游ゴシック" panose="020B0400000000000000" pitchFamily="34" charset="-128"/>
                      </a:endParaRPr>
                    </a:p>
                  </a:txBody>
                  <a:tcPr marL="8159" marR="8159" marT="8159" marB="0" anchor="ctr"/>
                </a:tc>
                <a:tc>
                  <a:txBody>
                    <a:bodyPr/>
                    <a:lstStyle/>
                    <a:p>
                      <a:pPr algn="ctr" fontAlgn="ctr"/>
                      <a:endParaRPr lang="ja-JP" altLang="en-US" sz="1500" b="0" i="0" u="none" strike="noStrike">
                        <a:solidFill>
                          <a:srgbClr val="000000"/>
                        </a:solidFill>
                        <a:effectLst/>
                        <a:latin typeface="Helvetica Neue" panose="02000503000000020004" pitchFamily="2" charset="0"/>
                        <a:ea typeface="游ゴシック" panose="020B0400000000000000" pitchFamily="34" charset="-128"/>
                      </a:endParaRPr>
                    </a:p>
                  </a:txBody>
                  <a:tcPr marL="8159" marR="8159" marT="8159" marB="0" anchor="ctr"/>
                </a:tc>
                <a:tc>
                  <a:txBody>
                    <a:bodyPr/>
                    <a:lstStyle/>
                    <a:p>
                      <a:pPr algn="ctr" fontAlgn="ctr"/>
                      <a:r>
                        <a:rPr lang="en" sz="1500" u="none" strike="noStrike" dirty="0">
                          <a:effectLst/>
                        </a:rPr>
                        <a:t>R : 0.22%</a:t>
                      </a:r>
                      <a:br>
                        <a:rPr lang="en" sz="1500" u="none" strike="noStrike" dirty="0">
                          <a:effectLst/>
                        </a:rPr>
                      </a:br>
                      <a:r>
                        <a:rPr lang="en" sz="1500" u="none" strike="noStrike" dirty="0">
                          <a:effectLst/>
                        </a:rPr>
                        <a:t>NR : 0.56%</a:t>
                      </a:r>
                      <a:endParaRPr lang="en" sz="1500" b="0" i="0" u="none" strike="noStrike" dirty="0">
                        <a:solidFill>
                          <a:srgbClr val="000000"/>
                        </a:solidFill>
                        <a:effectLst/>
                        <a:latin typeface="Helvetica Neue" panose="02000503000000020004" pitchFamily="2" charset="0"/>
                        <a:ea typeface="游ゴシック" panose="020B0400000000000000" pitchFamily="34" charset="-128"/>
                      </a:endParaRPr>
                    </a:p>
                  </a:txBody>
                  <a:tcPr marL="8159" marR="8159" marT="8159" marB="0"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019634535"/>
                  </a:ext>
                </a:extLst>
              </a:tr>
              <a:tr h="654828">
                <a:tc>
                  <a:txBody>
                    <a:bodyPr/>
                    <a:lstStyle/>
                    <a:p>
                      <a:pPr algn="ctr" fontAlgn="ctr"/>
                      <a:r>
                        <a:rPr lang="en" sz="1500" u="none" strike="noStrike">
                          <a:effectLst/>
                        </a:rPr>
                        <a:t>R : 0.06%</a:t>
                      </a:r>
                      <a:br>
                        <a:rPr lang="en" sz="1500" u="none" strike="noStrike">
                          <a:effectLst/>
                        </a:rPr>
                      </a:br>
                      <a:r>
                        <a:rPr lang="en" sz="1500" u="none" strike="noStrike">
                          <a:effectLst/>
                        </a:rPr>
                        <a:t>NR : 0.73%</a:t>
                      </a:r>
                      <a:endParaRPr lang="en" sz="1500" b="0" i="0" u="none" strike="noStrike">
                        <a:solidFill>
                          <a:srgbClr val="000000"/>
                        </a:solidFill>
                        <a:effectLst/>
                        <a:latin typeface="Helvetica Neue" panose="02000503000000020004" pitchFamily="2" charset="0"/>
                        <a:ea typeface="游ゴシック" panose="020B0400000000000000" pitchFamily="34" charset="-128"/>
                      </a:endParaRPr>
                    </a:p>
                  </a:txBody>
                  <a:tcPr marL="8159" marR="8159" marT="8159" marB="0"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fontAlgn="ctr"/>
                      <a:r>
                        <a:rPr lang="en" sz="1500" u="none" strike="noStrike">
                          <a:effectLst/>
                        </a:rPr>
                        <a:t>R : 1.77%</a:t>
                      </a:r>
                      <a:br>
                        <a:rPr lang="en" sz="1500" u="none" strike="noStrike">
                          <a:effectLst/>
                        </a:rPr>
                      </a:br>
                      <a:r>
                        <a:rPr lang="en" sz="1500" u="none" strike="noStrike">
                          <a:effectLst/>
                        </a:rPr>
                        <a:t>NR : 2.11%</a:t>
                      </a:r>
                      <a:endParaRPr lang="en" sz="1500" b="0" i="0" u="none" strike="noStrike">
                        <a:solidFill>
                          <a:srgbClr val="000000"/>
                        </a:solidFill>
                        <a:effectLst/>
                        <a:latin typeface="Helvetica Neue" panose="02000503000000020004" pitchFamily="2" charset="0"/>
                        <a:ea typeface="游ゴシック" panose="020B0400000000000000" pitchFamily="34" charset="-128"/>
                      </a:endParaRPr>
                    </a:p>
                  </a:txBody>
                  <a:tcPr marL="8159" marR="8159" marT="8159" marB="0" anchor="ctr">
                    <a:lnB w="12700" cap="flat" cmpd="sng" algn="ctr">
                      <a:solidFill>
                        <a:schemeClr val="tx1"/>
                      </a:solidFill>
                      <a:prstDash val="solid"/>
                      <a:round/>
                      <a:headEnd type="none" w="med" len="med"/>
                      <a:tailEnd type="none" w="med" len="med"/>
                    </a:lnB>
                  </a:tcPr>
                </a:tc>
                <a:tc>
                  <a:txBody>
                    <a:bodyPr/>
                    <a:lstStyle/>
                    <a:p>
                      <a:pPr algn="ctr" fontAlgn="ctr"/>
                      <a:r>
                        <a:rPr lang="en" sz="1500" u="none" strike="noStrike" dirty="0">
                          <a:effectLst/>
                        </a:rPr>
                        <a:t>R : 1.77%</a:t>
                      </a:r>
                      <a:br>
                        <a:rPr lang="en" sz="1500" u="none" strike="noStrike" dirty="0">
                          <a:effectLst/>
                        </a:rPr>
                      </a:br>
                      <a:r>
                        <a:rPr lang="en" sz="1500" u="none" strike="noStrike" dirty="0">
                          <a:effectLst/>
                        </a:rPr>
                        <a:t>NR : 2.11%</a:t>
                      </a:r>
                      <a:endParaRPr lang="en" sz="1500" b="0" i="0" u="none" strike="noStrike" dirty="0">
                        <a:solidFill>
                          <a:srgbClr val="000000"/>
                        </a:solidFill>
                        <a:effectLst/>
                        <a:latin typeface="Helvetica Neue" panose="02000503000000020004" pitchFamily="2" charset="0"/>
                        <a:ea typeface="游ゴシック" panose="020B0400000000000000" pitchFamily="34" charset="-128"/>
                      </a:endParaRPr>
                    </a:p>
                  </a:txBody>
                  <a:tcPr marL="8159" marR="8159" marT="8159" marB="0" anchor="ctr">
                    <a:lnB w="12700" cap="flat" cmpd="sng" algn="ctr">
                      <a:solidFill>
                        <a:schemeClr val="tx1"/>
                      </a:solidFill>
                      <a:prstDash val="solid"/>
                      <a:round/>
                      <a:headEnd type="none" w="med" len="med"/>
                      <a:tailEnd type="none" w="med" len="med"/>
                    </a:lnB>
                  </a:tcPr>
                </a:tc>
                <a:tc>
                  <a:txBody>
                    <a:bodyPr/>
                    <a:lstStyle/>
                    <a:p>
                      <a:pPr algn="ctr" fontAlgn="ctr"/>
                      <a:r>
                        <a:rPr lang="en" sz="1500" u="none" strike="noStrike">
                          <a:effectLst/>
                        </a:rPr>
                        <a:t>R : 2.54%</a:t>
                      </a:r>
                      <a:br>
                        <a:rPr lang="en" sz="1500" u="none" strike="noStrike">
                          <a:effectLst/>
                        </a:rPr>
                      </a:br>
                      <a:r>
                        <a:rPr lang="en" sz="1500" u="none" strike="noStrike">
                          <a:effectLst/>
                        </a:rPr>
                        <a:t>NR : 9.30%</a:t>
                      </a:r>
                      <a:endParaRPr lang="en" sz="1500" b="0" i="0" u="none" strike="noStrike">
                        <a:solidFill>
                          <a:srgbClr val="000000"/>
                        </a:solidFill>
                        <a:effectLst/>
                        <a:latin typeface="Helvetica Neue" panose="02000503000000020004" pitchFamily="2" charset="0"/>
                        <a:ea typeface="游ゴシック" panose="020B0400000000000000" pitchFamily="34" charset="-128"/>
                      </a:endParaRPr>
                    </a:p>
                  </a:txBody>
                  <a:tcPr marL="8159" marR="8159" marT="8159" marB="0" anchor="ctr">
                    <a:lnB w="12700" cap="flat" cmpd="sng" algn="ctr">
                      <a:solidFill>
                        <a:schemeClr val="tx1"/>
                      </a:solidFill>
                      <a:prstDash val="solid"/>
                      <a:round/>
                      <a:headEnd type="none" w="med" len="med"/>
                      <a:tailEnd type="none" w="med" len="med"/>
                    </a:lnB>
                  </a:tcPr>
                </a:tc>
                <a:tc>
                  <a:txBody>
                    <a:bodyPr/>
                    <a:lstStyle/>
                    <a:p>
                      <a:pPr algn="ctr" fontAlgn="ctr"/>
                      <a:r>
                        <a:rPr lang="ja-JP" altLang="en-US" sz="1500" u="none" strike="noStrike">
                          <a:effectLst/>
                        </a:rPr>
                        <a:t>　</a:t>
                      </a:r>
                      <a:endParaRPr lang="ja-JP" altLang="en-US" sz="1500" b="0" i="0" u="none" strike="noStrike">
                        <a:solidFill>
                          <a:srgbClr val="000000"/>
                        </a:solidFill>
                        <a:effectLst/>
                        <a:latin typeface="Helvetica Neue" panose="02000503000000020004" pitchFamily="2" charset="0"/>
                        <a:ea typeface="游ゴシック" panose="020B0400000000000000" pitchFamily="34" charset="-128"/>
                      </a:endParaRPr>
                    </a:p>
                  </a:txBody>
                  <a:tcPr marL="8159" marR="8159" marT="8159" marB="0"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46206449"/>
                  </a:ext>
                </a:extLst>
              </a:tr>
            </a:tbl>
          </a:graphicData>
        </a:graphic>
      </p:graphicFrame>
      <p:sp>
        <p:nvSpPr>
          <p:cNvPr id="15" name="正方形/長方形 14">
            <a:extLst>
              <a:ext uri="{FF2B5EF4-FFF2-40B4-BE49-F238E27FC236}">
                <a16:creationId xmlns:a16="http://schemas.microsoft.com/office/drawing/2014/main" id="{DAD91D2A-E2C7-1449-8C74-E7D3E92C64A5}"/>
              </a:ext>
            </a:extLst>
          </p:cNvPr>
          <p:cNvSpPr/>
          <p:nvPr/>
        </p:nvSpPr>
        <p:spPr>
          <a:xfrm>
            <a:off x="950259" y="2725272"/>
            <a:ext cx="7550804" cy="772704"/>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FF0000"/>
              </a:solidFill>
            </a:endParaRPr>
          </a:p>
        </p:txBody>
      </p:sp>
      <p:sp>
        <p:nvSpPr>
          <p:cNvPr id="13" name="正方形/長方形 12">
            <a:extLst>
              <a:ext uri="{FF2B5EF4-FFF2-40B4-BE49-F238E27FC236}">
                <a16:creationId xmlns:a16="http://schemas.microsoft.com/office/drawing/2014/main" id="{381CE840-5FC7-7847-B22C-96D0402B612C}"/>
              </a:ext>
            </a:extLst>
          </p:cNvPr>
          <p:cNvSpPr/>
          <p:nvPr/>
        </p:nvSpPr>
        <p:spPr>
          <a:xfrm>
            <a:off x="2650380" y="2899706"/>
            <a:ext cx="5678372" cy="495723"/>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FF0000"/>
              </a:solidFill>
            </a:endParaRPr>
          </a:p>
        </p:txBody>
      </p:sp>
      <p:cxnSp>
        <p:nvCxnSpPr>
          <p:cNvPr id="8" name="直線コネクタ 7">
            <a:extLst>
              <a:ext uri="{FF2B5EF4-FFF2-40B4-BE49-F238E27FC236}">
                <a16:creationId xmlns:a16="http://schemas.microsoft.com/office/drawing/2014/main" id="{52A3F31A-A8AB-0845-A073-9191CC5962E5}"/>
              </a:ext>
            </a:extLst>
          </p:cNvPr>
          <p:cNvCxnSpPr>
            <a:cxnSpLocks/>
          </p:cNvCxnSpPr>
          <p:nvPr/>
        </p:nvCxnSpPr>
        <p:spPr>
          <a:xfrm>
            <a:off x="1031966" y="2808514"/>
            <a:ext cx="7432765" cy="3291840"/>
          </a:xfrm>
          <a:prstGeom prst="line">
            <a:avLst/>
          </a:prstGeom>
        </p:spPr>
        <p:style>
          <a:lnRef idx="1">
            <a:schemeClr val="dk1"/>
          </a:lnRef>
          <a:fillRef idx="0">
            <a:schemeClr val="dk1"/>
          </a:fillRef>
          <a:effectRef idx="0">
            <a:schemeClr val="dk1"/>
          </a:effectRef>
          <a:fontRef idx="minor">
            <a:schemeClr val="tx1"/>
          </a:fontRef>
        </p:style>
      </p:cxnSp>
      <p:sp>
        <p:nvSpPr>
          <p:cNvPr id="22" name="正方形/長方形 21">
            <a:extLst>
              <a:ext uri="{FF2B5EF4-FFF2-40B4-BE49-F238E27FC236}">
                <a16:creationId xmlns:a16="http://schemas.microsoft.com/office/drawing/2014/main" id="{F580E3DB-718E-FB46-8640-6325AB471C69}"/>
              </a:ext>
            </a:extLst>
          </p:cNvPr>
          <p:cNvSpPr/>
          <p:nvPr/>
        </p:nvSpPr>
        <p:spPr>
          <a:xfrm>
            <a:off x="6183686" y="1385947"/>
            <a:ext cx="2233304" cy="646331"/>
          </a:xfrm>
          <a:prstGeom prst="rect">
            <a:avLst/>
          </a:prstGeom>
          <a:ln w="25400">
            <a:solidFill>
              <a:schemeClr val="tx2"/>
            </a:solidFill>
          </a:ln>
        </p:spPr>
        <p:txBody>
          <a:bodyPr wrap="none">
            <a:spAutoFit/>
          </a:bodyPr>
          <a:lstStyle/>
          <a:p>
            <a:pPr algn="ctr"/>
            <a:r>
              <a:rPr lang="en-US" altLang="ja-JP" dirty="0">
                <a:solidFill>
                  <a:schemeClr val="tx2"/>
                </a:solidFill>
                <a:latin typeface="Meiryo" panose="020B0604030504040204" pitchFamily="34" charset="-128"/>
                <a:ea typeface="Meiryo" panose="020B0604030504040204" pitchFamily="34" charset="-128"/>
              </a:rPr>
              <a:t>R : </a:t>
            </a:r>
            <a:r>
              <a:rPr lang="ja-JP" altLang="en-US">
                <a:solidFill>
                  <a:schemeClr val="tx2"/>
                </a:solidFill>
                <a:latin typeface="Meiryo" panose="020B0604030504040204" pitchFamily="34" charset="-128"/>
                <a:ea typeface="Meiryo" panose="020B0604030504040204" pitchFamily="34" charset="-128"/>
              </a:rPr>
              <a:t>人種差別的</a:t>
            </a:r>
            <a:endParaRPr lang="en-US" altLang="ja-JP" dirty="0">
              <a:solidFill>
                <a:schemeClr val="tx2"/>
              </a:solidFill>
              <a:latin typeface="Meiryo" panose="020B0604030504040204" pitchFamily="34" charset="-128"/>
              <a:ea typeface="Meiryo" panose="020B0604030504040204" pitchFamily="34" charset="-128"/>
            </a:endParaRPr>
          </a:p>
          <a:p>
            <a:pPr algn="ctr"/>
            <a:r>
              <a:rPr lang="en-US" altLang="ja-JP" dirty="0">
                <a:solidFill>
                  <a:schemeClr val="tx2"/>
                </a:solidFill>
                <a:latin typeface="Meiryo" panose="020B0604030504040204" pitchFamily="34" charset="-128"/>
                <a:ea typeface="Meiryo" panose="020B0604030504040204" pitchFamily="34" charset="-128"/>
              </a:rPr>
              <a:t>NR : </a:t>
            </a:r>
            <a:r>
              <a:rPr lang="ja-JP" altLang="en-US">
                <a:solidFill>
                  <a:schemeClr val="tx2"/>
                </a:solidFill>
                <a:latin typeface="Meiryo" panose="020B0604030504040204" pitchFamily="34" charset="-128"/>
                <a:ea typeface="Meiryo" panose="020B0604030504040204" pitchFamily="34" charset="-128"/>
              </a:rPr>
              <a:t>非人種差別的</a:t>
            </a:r>
            <a:r>
              <a:rPr lang="en-US" altLang="ja-JP" dirty="0">
                <a:solidFill>
                  <a:schemeClr val="tx2"/>
                </a:solidFill>
                <a:latin typeface="Meiryo" panose="020B0604030504040204" pitchFamily="34" charset="-128"/>
                <a:ea typeface="Meiryo" panose="020B0604030504040204" pitchFamily="34" charset="-128"/>
              </a:rPr>
              <a:t> </a:t>
            </a:r>
            <a:endParaRPr lang="ja-JP" altLang="en-US">
              <a:solidFill>
                <a:schemeClr val="tx2"/>
              </a:solidFill>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25615309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グループ化 16">
            <a:extLst>
              <a:ext uri="{FF2B5EF4-FFF2-40B4-BE49-F238E27FC236}">
                <a16:creationId xmlns:a16="http://schemas.microsoft.com/office/drawing/2014/main" id="{794CFEC6-EE77-2B40-A431-C94C6DD8B364}"/>
              </a:ext>
            </a:extLst>
          </p:cNvPr>
          <p:cNvGrpSpPr/>
          <p:nvPr/>
        </p:nvGrpSpPr>
        <p:grpSpPr>
          <a:xfrm>
            <a:off x="912959" y="2401940"/>
            <a:ext cx="7273925" cy="4026569"/>
            <a:chOff x="379559" y="2401940"/>
            <a:chExt cx="7273925" cy="4071539"/>
          </a:xfrm>
        </p:grpSpPr>
        <p:pic>
          <p:nvPicPr>
            <p:cNvPr id="21" name="図 20">
              <a:extLst>
                <a:ext uri="{FF2B5EF4-FFF2-40B4-BE49-F238E27FC236}">
                  <a16:creationId xmlns:a16="http://schemas.microsoft.com/office/drawing/2014/main" id="{466A0F56-AEC3-9B4B-94F8-60EB8043A373}"/>
                </a:ext>
              </a:extLst>
            </p:cNvPr>
            <p:cNvPicPr>
              <a:picLocks noChangeAspect="1"/>
            </p:cNvPicPr>
            <p:nvPr/>
          </p:nvPicPr>
          <p:blipFill rotWithShape="1">
            <a:blip r:embed="rId3"/>
            <a:srcRect r="28723"/>
            <a:stretch/>
          </p:blipFill>
          <p:spPr>
            <a:xfrm>
              <a:off x="379559" y="2401940"/>
              <a:ext cx="5945041" cy="4071539"/>
            </a:xfrm>
            <a:prstGeom prst="rect">
              <a:avLst/>
            </a:prstGeom>
          </p:spPr>
        </p:pic>
        <p:pic>
          <p:nvPicPr>
            <p:cNvPr id="22" name="図 21">
              <a:extLst>
                <a:ext uri="{FF2B5EF4-FFF2-40B4-BE49-F238E27FC236}">
                  <a16:creationId xmlns:a16="http://schemas.microsoft.com/office/drawing/2014/main" id="{4387230C-36E8-F74A-903A-CEFF26F11027}"/>
                </a:ext>
              </a:extLst>
            </p:cNvPr>
            <p:cNvPicPr>
              <a:picLocks noChangeAspect="1"/>
            </p:cNvPicPr>
            <p:nvPr/>
          </p:nvPicPr>
          <p:blipFill rotWithShape="1">
            <a:blip r:embed="rId3"/>
            <a:srcRect l="83839"/>
            <a:stretch/>
          </p:blipFill>
          <p:spPr>
            <a:xfrm>
              <a:off x="6305550" y="2401940"/>
              <a:ext cx="1347934" cy="4071539"/>
            </a:xfrm>
            <a:prstGeom prst="rect">
              <a:avLst/>
            </a:prstGeom>
          </p:spPr>
        </p:pic>
      </p:grpSp>
      <p:sp>
        <p:nvSpPr>
          <p:cNvPr id="2" name="コンテンツ プレースホルダー 1">
            <a:extLst>
              <a:ext uri="{FF2B5EF4-FFF2-40B4-BE49-F238E27FC236}">
                <a16:creationId xmlns:a16="http://schemas.microsoft.com/office/drawing/2014/main" id="{67564F7D-F757-F646-8FED-4CE255B393E4}"/>
              </a:ext>
            </a:extLst>
          </p:cNvPr>
          <p:cNvSpPr>
            <a:spLocks noGrp="1"/>
          </p:cNvSpPr>
          <p:nvPr>
            <p:ph idx="1"/>
          </p:nvPr>
        </p:nvSpPr>
        <p:spPr/>
        <p:txBody>
          <a:bodyPr/>
          <a:lstStyle/>
          <a:p>
            <a:pPr marL="0" indent="0">
              <a:buNone/>
            </a:pPr>
            <a:r>
              <a:rPr kumimoji="1" lang="en-US" altLang="ja-JP" dirty="0"/>
              <a:t> </a:t>
            </a:r>
            <a:endParaRPr kumimoji="1" lang="ja-JP" altLang="en-US"/>
          </a:p>
        </p:txBody>
      </p:sp>
      <p:sp>
        <p:nvSpPr>
          <p:cNvPr id="3" name="スライド番号プレースホルダー 2">
            <a:extLst>
              <a:ext uri="{FF2B5EF4-FFF2-40B4-BE49-F238E27FC236}">
                <a16:creationId xmlns:a16="http://schemas.microsoft.com/office/drawing/2014/main" id="{AF068C6E-3BB0-9F4E-B87B-E4CD5EA7C3B2}"/>
              </a:ext>
            </a:extLst>
          </p:cNvPr>
          <p:cNvSpPr>
            <a:spLocks noGrp="1"/>
          </p:cNvSpPr>
          <p:nvPr>
            <p:ph type="sldNum" sz="quarter" idx="12"/>
          </p:nvPr>
        </p:nvSpPr>
        <p:spPr>
          <a:xfrm>
            <a:off x="6457950" y="6477374"/>
            <a:ext cx="2057400" cy="365125"/>
          </a:xfrm>
        </p:spPr>
        <p:txBody>
          <a:bodyPr/>
          <a:lstStyle/>
          <a:p>
            <a:fld id="{3E48B941-74AF-4648-A5A2-DF81533F4F8C}" type="slidenum">
              <a:rPr kumimoji="1" lang="ja-JP" altLang="en-US" smtClean="0"/>
              <a:t>11</a:t>
            </a:fld>
            <a:endParaRPr kumimoji="1" lang="ja-JP" altLang="en-US" dirty="0"/>
          </a:p>
        </p:txBody>
      </p:sp>
      <p:sp>
        <p:nvSpPr>
          <p:cNvPr id="4" name="タイトル 3">
            <a:extLst>
              <a:ext uri="{FF2B5EF4-FFF2-40B4-BE49-F238E27FC236}">
                <a16:creationId xmlns:a16="http://schemas.microsoft.com/office/drawing/2014/main" id="{43C4C8E7-322C-2740-8C16-ECD378CFB53C}"/>
              </a:ext>
            </a:extLst>
          </p:cNvPr>
          <p:cNvSpPr>
            <a:spLocks noGrp="1"/>
          </p:cNvSpPr>
          <p:nvPr>
            <p:ph type="title"/>
          </p:nvPr>
        </p:nvSpPr>
        <p:spPr>
          <a:xfrm>
            <a:off x="613774" y="142876"/>
            <a:ext cx="8705037" cy="883163"/>
          </a:xfrm>
        </p:spPr>
        <p:txBody>
          <a:bodyPr/>
          <a:lstStyle/>
          <a:p>
            <a:r>
              <a:rPr lang="ja-JP" altLang="en-US"/>
              <a:t>評価</a:t>
            </a:r>
            <a:r>
              <a:rPr lang="en-US" altLang="ja-JP" dirty="0"/>
              <a:t> 2-2</a:t>
            </a:r>
            <a:r>
              <a:rPr lang="ja-JP" altLang="en-US"/>
              <a:t>｜人種差別的ミームが拡散される確率</a:t>
            </a:r>
            <a:endParaRPr kumimoji="1" lang="ja-JP" altLang="en-US"/>
          </a:p>
        </p:txBody>
      </p:sp>
      <p:sp>
        <p:nvSpPr>
          <p:cNvPr id="15" name="テキスト ボックス 14">
            <a:extLst>
              <a:ext uri="{FF2B5EF4-FFF2-40B4-BE49-F238E27FC236}">
                <a16:creationId xmlns:a16="http://schemas.microsoft.com/office/drawing/2014/main" id="{5260676C-7063-C64C-A508-D0D55F4187F1}"/>
              </a:ext>
            </a:extLst>
          </p:cNvPr>
          <p:cNvSpPr txBox="1"/>
          <p:nvPr/>
        </p:nvSpPr>
        <p:spPr>
          <a:xfrm>
            <a:off x="790194" y="3535615"/>
            <a:ext cx="461665" cy="1708160"/>
          </a:xfrm>
          <a:prstGeom prst="rect">
            <a:avLst/>
          </a:prstGeom>
          <a:solidFill>
            <a:schemeClr val="bg1"/>
          </a:solidFill>
        </p:spPr>
        <p:txBody>
          <a:bodyPr vert="eaVert" wrap="none" rtlCol="0">
            <a:spAutoFit/>
          </a:bodyPr>
          <a:lstStyle/>
          <a:p>
            <a:r>
              <a:rPr kumimoji="1" lang="ja-JP" altLang="en-US" dirty="0">
                <a:solidFill>
                  <a:schemeClr val="tx2"/>
                </a:solidFill>
                <a:latin typeface="Meiryo" charset="-128"/>
                <a:ea typeface="Meiryo" charset="-128"/>
                <a:cs typeface="Meiryo" charset="-128"/>
              </a:rPr>
              <a:t>ミームの拡散元</a:t>
            </a:r>
          </a:p>
        </p:txBody>
      </p:sp>
      <p:sp>
        <p:nvSpPr>
          <p:cNvPr id="16" name="テキスト ボックス 15">
            <a:extLst>
              <a:ext uri="{FF2B5EF4-FFF2-40B4-BE49-F238E27FC236}">
                <a16:creationId xmlns:a16="http://schemas.microsoft.com/office/drawing/2014/main" id="{E2521619-ECC9-5A42-91F1-D602DC537E42}"/>
              </a:ext>
            </a:extLst>
          </p:cNvPr>
          <p:cNvSpPr txBox="1"/>
          <p:nvPr/>
        </p:nvSpPr>
        <p:spPr>
          <a:xfrm>
            <a:off x="3807306" y="6085753"/>
            <a:ext cx="1989792" cy="369332"/>
          </a:xfrm>
          <a:prstGeom prst="rect">
            <a:avLst/>
          </a:prstGeom>
          <a:solidFill>
            <a:schemeClr val="bg1"/>
          </a:solidFill>
        </p:spPr>
        <p:txBody>
          <a:bodyPr wrap="square" rtlCol="0">
            <a:spAutoFit/>
          </a:bodyPr>
          <a:lstStyle/>
          <a:p>
            <a:r>
              <a:rPr lang="ja-JP" altLang="en-US" dirty="0">
                <a:solidFill>
                  <a:schemeClr val="tx2"/>
                </a:solidFill>
                <a:latin typeface="Meiryo" charset="-128"/>
                <a:ea typeface="Meiryo" charset="-128"/>
                <a:cs typeface="Meiryo" charset="-128"/>
              </a:rPr>
              <a:t>ミームの拡散先</a:t>
            </a:r>
            <a:endParaRPr kumimoji="1" lang="ja-JP" altLang="en-US" dirty="0">
              <a:solidFill>
                <a:schemeClr val="tx2"/>
              </a:solidFill>
              <a:latin typeface="Meiryo" charset="-128"/>
              <a:ea typeface="Meiryo" charset="-128"/>
              <a:cs typeface="Meiryo" charset="-128"/>
            </a:endParaRPr>
          </a:p>
        </p:txBody>
      </p:sp>
      <p:sp>
        <p:nvSpPr>
          <p:cNvPr id="19" name="正方形/長方形 18">
            <a:extLst>
              <a:ext uri="{FF2B5EF4-FFF2-40B4-BE49-F238E27FC236}">
                <a16:creationId xmlns:a16="http://schemas.microsoft.com/office/drawing/2014/main" id="{2B331EB2-4506-734A-A260-DE1A24237C86}"/>
              </a:ext>
            </a:extLst>
          </p:cNvPr>
          <p:cNvSpPr/>
          <p:nvPr/>
        </p:nvSpPr>
        <p:spPr>
          <a:xfrm>
            <a:off x="6183686" y="1385947"/>
            <a:ext cx="2233304" cy="646331"/>
          </a:xfrm>
          <a:prstGeom prst="rect">
            <a:avLst/>
          </a:prstGeom>
          <a:ln w="25400">
            <a:solidFill>
              <a:schemeClr val="tx2"/>
            </a:solidFill>
          </a:ln>
        </p:spPr>
        <p:txBody>
          <a:bodyPr wrap="none">
            <a:spAutoFit/>
          </a:bodyPr>
          <a:lstStyle/>
          <a:p>
            <a:pPr algn="ctr"/>
            <a:r>
              <a:rPr lang="en-US" altLang="ja-JP" dirty="0">
                <a:solidFill>
                  <a:schemeClr val="tx2"/>
                </a:solidFill>
                <a:latin typeface="Meiryo" panose="020B0604030504040204" pitchFamily="34" charset="-128"/>
                <a:ea typeface="Meiryo" panose="020B0604030504040204" pitchFamily="34" charset="-128"/>
              </a:rPr>
              <a:t>R : </a:t>
            </a:r>
            <a:r>
              <a:rPr lang="ja-JP" altLang="en-US">
                <a:solidFill>
                  <a:schemeClr val="tx2"/>
                </a:solidFill>
                <a:latin typeface="Meiryo" panose="020B0604030504040204" pitchFamily="34" charset="-128"/>
                <a:ea typeface="Meiryo" panose="020B0604030504040204" pitchFamily="34" charset="-128"/>
              </a:rPr>
              <a:t>人種差別的</a:t>
            </a:r>
            <a:endParaRPr lang="en-US" altLang="ja-JP" dirty="0">
              <a:solidFill>
                <a:schemeClr val="tx2"/>
              </a:solidFill>
              <a:latin typeface="Meiryo" panose="020B0604030504040204" pitchFamily="34" charset="-128"/>
              <a:ea typeface="Meiryo" panose="020B0604030504040204" pitchFamily="34" charset="-128"/>
            </a:endParaRPr>
          </a:p>
          <a:p>
            <a:pPr algn="ctr"/>
            <a:r>
              <a:rPr lang="en-US" altLang="ja-JP" dirty="0">
                <a:solidFill>
                  <a:schemeClr val="tx2"/>
                </a:solidFill>
                <a:latin typeface="Meiryo" panose="020B0604030504040204" pitchFamily="34" charset="-128"/>
                <a:ea typeface="Meiryo" panose="020B0604030504040204" pitchFamily="34" charset="-128"/>
              </a:rPr>
              <a:t>NR : </a:t>
            </a:r>
            <a:r>
              <a:rPr lang="ja-JP" altLang="en-US">
                <a:solidFill>
                  <a:schemeClr val="tx2"/>
                </a:solidFill>
                <a:latin typeface="Meiryo" panose="020B0604030504040204" pitchFamily="34" charset="-128"/>
                <a:ea typeface="Meiryo" panose="020B0604030504040204" pitchFamily="34" charset="-128"/>
              </a:rPr>
              <a:t>非人種差別的</a:t>
            </a:r>
            <a:r>
              <a:rPr lang="en-US" altLang="ja-JP" dirty="0">
                <a:solidFill>
                  <a:schemeClr val="tx2"/>
                </a:solidFill>
                <a:latin typeface="Meiryo" panose="020B0604030504040204" pitchFamily="34" charset="-128"/>
                <a:ea typeface="Meiryo" panose="020B0604030504040204" pitchFamily="34" charset="-128"/>
              </a:rPr>
              <a:t> </a:t>
            </a:r>
            <a:endParaRPr lang="ja-JP" altLang="en-US">
              <a:solidFill>
                <a:schemeClr val="tx2"/>
              </a:solidFill>
              <a:latin typeface="Meiryo" panose="020B0604030504040204" pitchFamily="34" charset="-128"/>
              <a:ea typeface="Meiryo" panose="020B0604030504040204" pitchFamily="34" charset="-128"/>
            </a:endParaRPr>
          </a:p>
        </p:txBody>
      </p:sp>
      <p:graphicFrame>
        <p:nvGraphicFramePr>
          <p:cNvPr id="7" name="表 6">
            <a:extLst>
              <a:ext uri="{FF2B5EF4-FFF2-40B4-BE49-F238E27FC236}">
                <a16:creationId xmlns:a16="http://schemas.microsoft.com/office/drawing/2014/main" id="{8CBE657F-7C74-904C-AADC-C3B82F3ACC1D}"/>
              </a:ext>
            </a:extLst>
          </p:cNvPr>
          <p:cNvGraphicFramePr>
            <a:graphicFrameLocks noGrp="1"/>
          </p:cNvGraphicFramePr>
          <p:nvPr>
            <p:extLst>
              <p:ext uri="{D42A27DB-BD31-4B8C-83A1-F6EECF244321}">
                <p14:modId xmlns:p14="http://schemas.microsoft.com/office/powerpoint/2010/main" val="969915561"/>
              </p:ext>
            </p:extLst>
          </p:nvPr>
        </p:nvGraphicFramePr>
        <p:xfrm>
          <a:off x="1587296" y="2786997"/>
          <a:ext cx="6317838" cy="3278495"/>
        </p:xfrm>
        <a:graphic>
          <a:graphicData uri="http://schemas.openxmlformats.org/drawingml/2006/table">
            <a:tbl>
              <a:tblPr>
                <a:tableStyleId>{7DF18680-E054-41AD-8BC1-D1AEF772440D}</a:tableStyleId>
              </a:tblPr>
              <a:tblGrid>
                <a:gridCol w="1052973">
                  <a:extLst>
                    <a:ext uri="{9D8B030D-6E8A-4147-A177-3AD203B41FA5}">
                      <a16:colId xmlns:a16="http://schemas.microsoft.com/office/drawing/2014/main" val="2144738899"/>
                    </a:ext>
                  </a:extLst>
                </a:gridCol>
                <a:gridCol w="1052973">
                  <a:extLst>
                    <a:ext uri="{9D8B030D-6E8A-4147-A177-3AD203B41FA5}">
                      <a16:colId xmlns:a16="http://schemas.microsoft.com/office/drawing/2014/main" val="3334503838"/>
                    </a:ext>
                  </a:extLst>
                </a:gridCol>
                <a:gridCol w="1052973">
                  <a:extLst>
                    <a:ext uri="{9D8B030D-6E8A-4147-A177-3AD203B41FA5}">
                      <a16:colId xmlns:a16="http://schemas.microsoft.com/office/drawing/2014/main" val="3237282340"/>
                    </a:ext>
                  </a:extLst>
                </a:gridCol>
                <a:gridCol w="1052973">
                  <a:extLst>
                    <a:ext uri="{9D8B030D-6E8A-4147-A177-3AD203B41FA5}">
                      <a16:colId xmlns:a16="http://schemas.microsoft.com/office/drawing/2014/main" val="70824704"/>
                    </a:ext>
                  </a:extLst>
                </a:gridCol>
                <a:gridCol w="1052973">
                  <a:extLst>
                    <a:ext uri="{9D8B030D-6E8A-4147-A177-3AD203B41FA5}">
                      <a16:colId xmlns:a16="http://schemas.microsoft.com/office/drawing/2014/main" val="3286219095"/>
                    </a:ext>
                  </a:extLst>
                </a:gridCol>
                <a:gridCol w="1052973">
                  <a:extLst>
                    <a:ext uri="{9D8B030D-6E8A-4147-A177-3AD203B41FA5}">
                      <a16:colId xmlns:a16="http://schemas.microsoft.com/office/drawing/2014/main" val="2412040231"/>
                    </a:ext>
                  </a:extLst>
                </a:gridCol>
              </a:tblGrid>
              <a:tr h="655699">
                <a:tc>
                  <a:txBody>
                    <a:bodyPr/>
                    <a:lstStyle/>
                    <a:p>
                      <a:pPr algn="ctr" fontAlgn="ctr"/>
                      <a:r>
                        <a:rPr lang="ja-JP" altLang="en-US" sz="1400" u="none" strike="noStrike">
                          <a:effectLst/>
                        </a:rPr>
                        <a:t>　</a:t>
                      </a:r>
                      <a:endParaRPr lang="ja-JP" altLang="en-US" sz="1400" b="0" i="0" u="none" strike="noStrike">
                        <a:solidFill>
                          <a:srgbClr val="000000"/>
                        </a:solidFill>
                        <a:effectLst/>
                        <a:latin typeface="Helvetica Neue" panose="02000503000000020004" pitchFamily="2" charset="0"/>
                        <a:ea typeface="游ゴシック" panose="020B0400000000000000" pitchFamily="34" charset="-128"/>
                      </a:endParaRPr>
                    </a:p>
                  </a:txBody>
                  <a:tcPr marL="7583" marR="7583" marT="7583"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fontAlgn="ctr"/>
                      <a:r>
                        <a:rPr lang="en" sz="1400" u="none" strike="noStrike">
                          <a:effectLst/>
                        </a:rPr>
                        <a:t>R : 0.4%</a:t>
                      </a:r>
                      <a:br>
                        <a:rPr lang="en" sz="1400" u="none" strike="noStrike">
                          <a:effectLst/>
                        </a:rPr>
                      </a:br>
                      <a:r>
                        <a:rPr lang="en" sz="1400" u="none" strike="noStrike">
                          <a:effectLst/>
                        </a:rPr>
                        <a:t>NR : 1.5%</a:t>
                      </a:r>
                      <a:endParaRPr lang="en" sz="1400" b="0" i="0" u="none" strike="noStrike">
                        <a:solidFill>
                          <a:srgbClr val="000000"/>
                        </a:solidFill>
                        <a:effectLst/>
                        <a:latin typeface="Helvetica Neue" panose="02000503000000020004" pitchFamily="2" charset="0"/>
                        <a:ea typeface="游ゴシック" panose="020B0400000000000000" pitchFamily="34" charset="-128"/>
                      </a:endParaRPr>
                    </a:p>
                  </a:txBody>
                  <a:tcPr marL="7583" marR="7583" marT="7583" marB="0" anchor="ctr">
                    <a:lnT w="12700" cap="flat" cmpd="sng" algn="ctr">
                      <a:solidFill>
                        <a:schemeClr val="tx1"/>
                      </a:solidFill>
                      <a:prstDash val="solid"/>
                      <a:round/>
                      <a:headEnd type="none" w="med" len="med"/>
                      <a:tailEnd type="none" w="med" len="med"/>
                    </a:lnT>
                  </a:tcPr>
                </a:tc>
                <a:tc>
                  <a:txBody>
                    <a:bodyPr/>
                    <a:lstStyle/>
                    <a:p>
                      <a:pPr algn="ctr" fontAlgn="ctr"/>
                      <a:r>
                        <a:rPr lang="en" sz="1400" u="none" strike="noStrike" dirty="0">
                          <a:effectLst/>
                        </a:rPr>
                        <a:t>R : 0.3%</a:t>
                      </a:r>
                      <a:br>
                        <a:rPr lang="en" sz="1400" u="none" strike="noStrike" dirty="0">
                          <a:effectLst/>
                        </a:rPr>
                      </a:br>
                      <a:r>
                        <a:rPr lang="en" sz="1400" u="none" strike="noStrike" dirty="0">
                          <a:effectLst/>
                        </a:rPr>
                        <a:t>NR : 1.8%</a:t>
                      </a:r>
                      <a:endParaRPr lang="en" sz="1400" b="0" i="0" u="none" strike="noStrike" dirty="0">
                        <a:solidFill>
                          <a:srgbClr val="000000"/>
                        </a:solidFill>
                        <a:effectLst/>
                        <a:latin typeface="Helvetica Neue" panose="02000503000000020004" pitchFamily="2" charset="0"/>
                        <a:ea typeface="游ゴシック" panose="020B0400000000000000" pitchFamily="34" charset="-128"/>
                      </a:endParaRPr>
                    </a:p>
                  </a:txBody>
                  <a:tcPr marL="7583" marR="7583" marT="7583" marB="0" anchor="ctr">
                    <a:lnT w="12700" cap="flat" cmpd="sng" algn="ctr">
                      <a:solidFill>
                        <a:schemeClr val="tx1"/>
                      </a:solidFill>
                      <a:prstDash val="solid"/>
                      <a:round/>
                      <a:headEnd type="none" w="med" len="med"/>
                      <a:tailEnd type="none" w="med" len="med"/>
                    </a:lnT>
                  </a:tcPr>
                </a:tc>
                <a:tc>
                  <a:txBody>
                    <a:bodyPr/>
                    <a:lstStyle/>
                    <a:p>
                      <a:pPr algn="ctr" fontAlgn="ctr"/>
                      <a:r>
                        <a:rPr lang="en" sz="1400" u="none" strike="noStrike">
                          <a:effectLst/>
                        </a:rPr>
                        <a:t>R : 0.2%</a:t>
                      </a:r>
                      <a:br>
                        <a:rPr lang="en" sz="1400" u="none" strike="noStrike">
                          <a:effectLst/>
                        </a:rPr>
                      </a:br>
                      <a:r>
                        <a:rPr lang="en" sz="1400" u="none" strike="noStrike">
                          <a:effectLst/>
                        </a:rPr>
                        <a:t>NR : 0.4%</a:t>
                      </a:r>
                      <a:endParaRPr lang="en" sz="1400" b="0" i="0" u="none" strike="noStrike">
                        <a:solidFill>
                          <a:srgbClr val="000000"/>
                        </a:solidFill>
                        <a:effectLst/>
                        <a:latin typeface="Helvetica Neue" panose="02000503000000020004" pitchFamily="2" charset="0"/>
                        <a:ea typeface="游ゴシック" panose="020B0400000000000000" pitchFamily="34" charset="-128"/>
                      </a:endParaRPr>
                    </a:p>
                  </a:txBody>
                  <a:tcPr marL="7583" marR="7583" marT="7583" marB="0" anchor="ctr">
                    <a:lnT w="12700" cap="flat" cmpd="sng" algn="ctr">
                      <a:solidFill>
                        <a:schemeClr val="tx1"/>
                      </a:solidFill>
                      <a:prstDash val="solid"/>
                      <a:round/>
                      <a:headEnd type="none" w="med" len="med"/>
                      <a:tailEnd type="none" w="med" len="med"/>
                    </a:lnT>
                  </a:tcPr>
                </a:tc>
                <a:tc>
                  <a:txBody>
                    <a:bodyPr/>
                    <a:lstStyle/>
                    <a:p>
                      <a:pPr algn="ctr" fontAlgn="ctr"/>
                      <a:r>
                        <a:rPr lang="en" sz="1400" u="none" strike="noStrike">
                          <a:effectLst/>
                        </a:rPr>
                        <a:t>R : 0.2%</a:t>
                      </a:r>
                      <a:br>
                        <a:rPr lang="en" sz="1400" u="none" strike="noStrike">
                          <a:effectLst/>
                        </a:rPr>
                      </a:br>
                      <a:r>
                        <a:rPr lang="en" sz="1400" u="none" strike="noStrike">
                          <a:effectLst/>
                        </a:rPr>
                        <a:t>NR : 0.9%</a:t>
                      </a:r>
                      <a:endParaRPr lang="en" sz="1400" b="0" i="0" u="none" strike="noStrike">
                        <a:solidFill>
                          <a:srgbClr val="000000"/>
                        </a:solidFill>
                        <a:effectLst/>
                        <a:latin typeface="Helvetica Neue" panose="02000503000000020004" pitchFamily="2" charset="0"/>
                        <a:ea typeface="游ゴシック" panose="020B0400000000000000" pitchFamily="34" charset="-128"/>
                      </a:endParaRPr>
                    </a:p>
                  </a:txBody>
                  <a:tcPr marL="7583" marR="7583" marT="7583" marB="0" anchor="ctr">
                    <a:lnT w="12700" cap="flat" cmpd="sng" algn="ctr">
                      <a:solidFill>
                        <a:schemeClr val="tx1"/>
                      </a:solidFill>
                      <a:prstDash val="solid"/>
                      <a:round/>
                      <a:headEnd type="none" w="med" len="med"/>
                      <a:tailEnd type="none" w="med" len="med"/>
                    </a:lnT>
                  </a:tcPr>
                </a:tc>
                <a:tc>
                  <a:txBody>
                    <a:bodyPr/>
                    <a:lstStyle/>
                    <a:p>
                      <a:pPr algn="ctr" fontAlgn="ctr"/>
                      <a:r>
                        <a:rPr lang="en" sz="1400" u="none" strike="noStrike">
                          <a:effectLst/>
                        </a:rPr>
                        <a:t>R : 1.1%</a:t>
                      </a:r>
                      <a:br>
                        <a:rPr lang="en" sz="1400" u="none" strike="noStrike">
                          <a:effectLst/>
                        </a:rPr>
                      </a:br>
                      <a:r>
                        <a:rPr lang="en" sz="1400" u="none" strike="noStrike">
                          <a:effectLst/>
                        </a:rPr>
                        <a:t>NR : 4.5%</a:t>
                      </a:r>
                      <a:endParaRPr lang="en" sz="1400" b="0" i="0" u="none" strike="noStrike">
                        <a:solidFill>
                          <a:srgbClr val="000000"/>
                        </a:solidFill>
                        <a:effectLst/>
                        <a:latin typeface="Helvetica Neue" panose="02000503000000020004" pitchFamily="2" charset="0"/>
                        <a:ea typeface="游ゴシック" panose="020B0400000000000000" pitchFamily="34" charset="-128"/>
                      </a:endParaRPr>
                    </a:p>
                  </a:txBody>
                  <a:tcPr marL="7583" marR="7583" marT="7583"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928229278"/>
                  </a:ext>
                </a:extLst>
              </a:tr>
              <a:tr h="655699">
                <a:tc>
                  <a:txBody>
                    <a:bodyPr/>
                    <a:lstStyle/>
                    <a:p>
                      <a:pPr algn="ctr" fontAlgn="ctr"/>
                      <a:r>
                        <a:rPr lang="en" sz="1400" u="none" strike="noStrike">
                          <a:effectLst/>
                        </a:rPr>
                        <a:t>R : 5.1%</a:t>
                      </a:r>
                      <a:br>
                        <a:rPr lang="en" sz="1400" u="none" strike="noStrike">
                          <a:effectLst/>
                        </a:rPr>
                      </a:br>
                      <a:r>
                        <a:rPr lang="en" sz="1400" u="none" strike="noStrike">
                          <a:effectLst/>
                        </a:rPr>
                        <a:t>NR : 3.3%</a:t>
                      </a:r>
                      <a:endParaRPr lang="en" sz="1400" b="0" i="0" u="none" strike="noStrike">
                        <a:solidFill>
                          <a:srgbClr val="000000"/>
                        </a:solidFill>
                        <a:effectLst/>
                        <a:latin typeface="Helvetica Neue" panose="02000503000000020004" pitchFamily="2" charset="0"/>
                        <a:ea typeface="游ゴシック" panose="020B0400000000000000" pitchFamily="34" charset="-128"/>
                      </a:endParaRPr>
                    </a:p>
                  </a:txBody>
                  <a:tcPr marL="7583" marR="7583" marT="7583" marB="0" anchor="ctr">
                    <a:lnL w="12700" cap="flat" cmpd="sng" algn="ctr">
                      <a:solidFill>
                        <a:schemeClr val="tx1"/>
                      </a:solidFill>
                      <a:prstDash val="solid"/>
                      <a:round/>
                      <a:headEnd type="none" w="med" len="med"/>
                      <a:tailEnd type="none" w="med" len="med"/>
                    </a:lnL>
                  </a:tcPr>
                </a:tc>
                <a:tc>
                  <a:txBody>
                    <a:bodyPr/>
                    <a:lstStyle/>
                    <a:p>
                      <a:pPr algn="ctr" fontAlgn="ctr"/>
                      <a:r>
                        <a:rPr lang="ja-JP" altLang="en-US" sz="1400" u="none" strike="noStrike">
                          <a:effectLst/>
                        </a:rPr>
                        <a:t>　</a:t>
                      </a:r>
                      <a:endParaRPr lang="ja-JP" altLang="en-US" sz="1400" b="0" i="0" u="none" strike="noStrike">
                        <a:solidFill>
                          <a:srgbClr val="000000"/>
                        </a:solidFill>
                        <a:effectLst/>
                        <a:latin typeface="Helvetica Neue" panose="02000503000000020004" pitchFamily="2" charset="0"/>
                        <a:ea typeface="游ゴシック" panose="020B0400000000000000" pitchFamily="34" charset="-128"/>
                      </a:endParaRPr>
                    </a:p>
                  </a:txBody>
                  <a:tcPr marL="7583" marR="7583" marT="7583" marB="0" anchor="ctr"/>
                </a:tc>
                <a:tc>
                  <a:txBody>
                    <a:bodyPr/>
                    <a:lstStyle/>
                    <a:p>
                      <a:pPr algn="ctr" fontAlgn="ctr"/>
                      <a:r>
                        <a:rPr lang="en" sz="1400" u="none" strike="noStrike">
                          <a:effectLst/>
                        </a:rPr>
                        <a:t>R : 2.9%</a:t>
                      </a:r>
                      <a:br>
                        <a:rPr lang="en" sz="1400" u="none" strike="noStrike">
                          <a:effectLst/>
                        </a:rPr>
                      </a:br>
                      <a:r>
                        <a:rPr lang="en" sz="1400" u="none" strike="noStrike">
                          <a:effectLst/>
                        </a:rPr>
                        <a:t>NR : 7.1%</a:t>
                      </a:r>
                      <a:endParaRPr lang="en" sz="1400" b="0" i="0" u="none" strike="noStrike">
                        <a:solidFill>
                          <a:srgbClr val="000000"/>
                        </a:solidFill>
                        <a:effectLst/>
                        <a:latin typeface="Helvetica Neue" panose="02000503000000020004" pitchFamily="2" charset="0"/>
                        <a:ea typeface="游ゴシック" panose="020B0400000000000000" pitchFamily="34" charset="-128"/>
                      </a:endParaRPr>
                    </a:p>
                  </a:txBody>
                  <a:tcPr marL="7583" marR="7583" marT="7583" marB="0" anchor="ctr"/>
                </a:tc>
                <a:tc>
                  <a:txBody>
                    <a:bodyPr/>
                    <a:lstStyle/>
                    <a:p>
                      <a:pPr algn="ctr" fontAlgn="ctr"/>
                      <a:r>
                        <a:rPr lang="en" sz="1400" u="none" strike="noStrike">
                          <a:effectLst/>
                        </a:rPr>
                        <a:t>R : 0.2%</a:t>
                      </a:r>
                      <a:br>
                        <a:rPr lang="en" sz="1400" u="none" strike="noStrike">
                          <a:effectLst/>
                        </a:rPr>
                      </a:br>
                      <a:r>
                        <a:rPr lang="en" sz="1400" u="none" strike="noStrike">
                          <a:effectLst/>
                        </a:rPr>
                        <a:t>NR : 0.7%</a:t>
                      </a:r>
                      <a:endParaRPr lang="en" sz="1400" b="0" i="0" u="none" strike="noStrike">
                        <a:solidFill>
                          <a:srgbClr val="000000"/>
                        </a:solidFill>
                        <a:effectLst/>
                        <a:latin typeface="Helvetica Neue" panose="02000503000000020004" pitchFamily="2" charset="0"/>
                        <a:ea typeface="游ゴシック" panose="020B0400000000000000" pitchFamily="34" charset="-128"/>
                      </a:endParaRPr>
                    </a:p>
                  </a:txBody>
                  <a:tcPr marL="7583" marR="7583" marT="7583" marB="0" anchor="ctr"/>
                </a:tc>
                <a:tc>
                  <a:txBody>
                    <a:bodyPr/>
                    <a:lstStyle/>
                    <a:p>
                      <a:pPr algn="ctr" fontAlgn="ctr"/>
                      <a:r>
                        <a:rPr lang="en" sz="1400" u="none" strike="noStrike" dirty="0">
                          <a:effectLst/>
                        </a:rPr>
                        <a:t>R : 1.4%</a:t>
                      </a:r>
                      <a:br>
                        <a:rPr lang="en" sz="1400" u="none" strike="noStrike" dirty="0">
                          <a:effectLst/>
                        </a:rPr>
                      </a:br>
                      <a:r>
                        <a:rPr lang="en" sz="1400" u="none" strike="noStrike" dirty="0">
                          <a:effectLst/>
                        </a:rPr>
                        <a:t>NR : 1.3%</a:t>
                      </a:r>
                      <a:endParaRPr lang="en" sz="1400" b="0" i="0" u="none" strike="noStrike" dirty="0">
                        <a:solidFill>
                          <a:srgbClr val="000000"/>
                        </a:solidFill>
                        <a:effectLst/>
                        <a:latin typeface="Helvetica Neue" panose="02000503000000020004" pitchFamily="2" charset="0"/>
                        <a:ea typeface="游ゴシック" panose="020B0400000000000000" pitchFamily="34" charset="-128"/>
                      </a:endParaRPr>
                    </a:p>
                  </a:txBody>
                  <a:tcPr marL="7583" marR="7583" marT="7583" marB="0" anchor="ctr"/>
                </a:tc>
                <a:tc>
                  <a:txBody>
                    <a:bodyPr/>
                    <a:lstStyle/>
                    <a:p>
                      <a:pPr algn="ctr" fontAlgn="ctr"/>
                      <a:r>
                        <a:rPr lang="en" sz="1400" u="none" strike="noStrike">
                          <a:effectLst/>
                        </a:rPr>
                        <a:t>R : 9.5%</a:t>
                      </a:r>
                      <a:br>
                        <a:rPr lang="en" sz="1400" u="none" strike="noStrike">
                          <a:effectLst/>
                        </a:rPr>
                      </a:br>
                      <a:r>
                        <a:rPr lang="en" sz="1400" u="none" strike="noStrike">
                          <a:effectLst/>
                        </a:rPr>
                        <a:t>NR : 12.4%</a:t>
                      </a:r>
                      <a:endParaRPr lang="en" sz="1400" b="0" i="0" u="none" strike="noStrike">
                        <a:solidFill>
                          <a:srgbClr val="000000"/>
                        </a:solidFill>
                        <a:effectLst/>
                        <a:latin typeface="Helvetica Neue" panose="02000503000000020004" pitchFamily="2" charset="0"/>
                        <a:ea typeface="游ゴシック" panose="020B0400000000000000" pitchFamily="34" charset="-128"/>
                      </a:endParaRPr>
                    </a:p>
                  </a:txBody>
                  <a:tcPr marL="7583" marR="7583" marT="7583" marB="0"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945069196"/>
                  </a:ext>
                </a:extLst>
              </a:tr>
              <a:tr h="655699">
                <a:tc>
                  <a:txBody>
                    <a:bodyPr/>
                    <a:lstStyle/>
                    <a:p>
                      <a:pPr algn="ctr" fontAlgn="ctr"/>
                      <a:r>
                        <a:rPr lang="en" sz="1400" u="none" strike="noStrike">
                          <a:effectLst/>
                        </a:rPr>
                        <a:t>R : 2.4%</a:t>
                      </a:r>
                      <a:br>
                        <a:rPr lang="en" sz="1400" u="none" strike="noStrike">
                          <a:effectLst/>
                        </a:rPr>
                      </a:br>
                      <a:r>
                        <a:rPr lang="en" sz="1400" u="none" strike="noStrike">
                          <a:effectLst/>
                        </a:rPr>
                        <a:t>NR : 1.7%</a:t>
                      </a:r>
                      <a:endParaRPr lang="en" sz="1400" b="0" i="0" u="none" strike="noStrike">
                        <a:solidFill>
                          <a:srgbClr val="000000"/>
                        </a:solidFill>
                        <a:effectLst/>
                        <a:latin typeface="Helvetica Neue" panose="02000503000000020004" pitchFamily="2" charset="0"/>
                        <a:ea typeface="游ゴシック" panose="020B0400000000000000" pitchFamily="34" charset="-128"/>
                      </a:endParaRPr>
                    </a:p>
                  </a:txBody>
                  <a:tcPr marL="7583" marR="7583" marT="7583" marB="0" anchor="ctr">
                    <a:lnL w="12700" cap="flat" cmpd="sng" algn="ctr">
                      <a:solidFill>
                        <a:schemeClr val="tx1"/>
                      </a:solidFill>
                      <a:prstDash val="solid"/>
                      <a:round/>
                      <a:headEnd type="none" w="med" len="med"/>
                      <a:tailEnd type="none" w="med" len="med"/>
                    </a:lnL>
                  </a:tcPr>
                </a:tc>
                <a:tc>
                  <a:txBody>
                    <a:bodyPr/>
                    <a:lstStyle/>
                    <a:p>
                      <a:pPr algn="ctr" fontAlgn="ctr"/>
                      <a:r>
                        <a:rPr lang="en" sz="1400" u="none" strike="noStrike" dirty="0">
                          <a:effectLst/>
                        </a:rPr>
                        <a:t>R : 1.9%</a:t>
                      </a:r>
                      <a:br>
                        <a:rPr lang="en" sz="1400" u="none" strike="noStrike" dirty="0">
                          <a:effectLst/>
                        </a:rPr>
                      </a:br>
                      <a:r>
                        <a:rPr lang="en" sz="1400" u="none" strike="noStrike" dirty="0">
                          <a:effectLst/>
                        </a:rPr>
                        <a:t>NR : 2.3%</a:t>
                      </a:r>
                      <a:endParaRPr lang="en" sz="1400" b="0" i="0" u="none" strike="noStrike" dirty="0">
                        <a:solidFill>
                          <a:srgbClr val="000000"/>
                        </a:solidFill>
                        <a:effectLst/>
                        <a:latin typeface="Helvetica Neue" panose="02000503000000020004" pitchFamily="2" charset="0"/>
                        <a:ea typeface="游ゴシック" panose="020B0400000000000000" pitchFamily="34" charset="-128"/>
                      </a:endParaRPr>
                    </a:p>
                  </a:txBody>
                  <a:tcPr marL="7583" marR="7583" marT="7583" marB="0" anchor="ctr"/>
                </a:tc>
                <a:tc>
                  <a:txBody>
                    <a:bodyPr/>
                    <a:lstStyle/>
                    <a:p>
                      <a:pPr algn="ctr" fontAlgn="ctr"/>
                      <a:r>
                        <a:rPr lang="ja-JP" altLang="en-US" sz="1400" u="none" strike="noStrike">
                          <a:effectLst/>
                        </a:rPr>
                        <a:t>　</a:t>
                      </a:r>
                      <a:endParaRPr lang="ja-JP" altLang="en-US" sz="1400" b="0" i="0" u="none" strike="noStrike">
                        <a:solidFill>
                          <a:srgbClr val="000000"/>
                        </a:solidFill>
                        <a:effectLst/>
                        <a:latin typeface="Helvetica Neue" panose="02000503000000020004" pitchFamily="2" charset="0"/>
                        <a:ea typeface="游ゴシック" panose="020B0400000000000000" pitchFamily="34" charset="-128"/>
                      </a:endParaRPr>
                    </a:p>
                  </a:txBody>
                  <a:tcPr marL="7583" marR="7583" marT="7583" marB="0" anchor="ctr"/>
                </a:tc>
                <a:tc>
                  <a:txBody>
                    <a:bodyPr/>
                    <a:lstStyle/>
                    <a:p>
                      <a:pPr algn="ctr" fontAlgn="ctr"/>
                      <a:r>
                        <a:rPr lang="en" sz="1400" u="none" strike="noStrike">
                          <a:effectLst/>
                        </a:rPr>
                        <a:t>R : 0.1%</a:t>
                      </a:r>
                      <a:br>
                        <a:rPr lang="en" sz="1400" u="none" strike="noStrike">
                          <a:effectLst/>
                        </a:rPr>
                      </a:br>
                      <a:r>
                        <a:rPr lang="en" sz="1400" u="none" strike="noStrike">
                          <a:effectLst/>
                        </a:rPr>
                        <a:t>NR : 0.5%</a:t>
                      </a:r>
                      <a:endParaRPr lang="en" sz="1400" b="0" i="0" u="none" strike="noStrike">
                        <a:solidFill>
                          <a:srgbClr val="000000"/>
                        </a:solidFill>
                        <a:effectLst/>
                        <a:latin typeface="Helvetica Neue" panose="02000503000000020004" pitchFamily="2" charset="0"/>
                        <a:ea typeface="游ゴシック" panose="020B0400000000000000" pitchFamily="34" charset="-128"/>
                      </a:endParaRPr>
                    </a:p>
                  </a:txBody>
                  <a:tcPr marL="7583" marR="7583" marT="7583" marB="0" anchor="ctr"/>
                </a:tc>
                <a:tc>
                  <a:txBody>
                    <a:bodyPr/>
                    <a:lstStyle/>
                    <a:p>
                      <a:pPr algn="ctr" fontAlgn="ctr"/>
                      <a:r>
                        <a:rPr lang="en" sz="1400" u="none" strike="noStrike">
                          <a:effectLst/>
                        </a:rPr>
                        <a:t>R : 0.3%</a:t>
                      </a:r>
                      <a:br>
                        <a:rPr lang="en" sz="1400" u="none" strike="noStrike">
                          <a:effectLst/>
                        </a:rPr>
                      </a:br>
                      <a:r>
                        <a:rPr lang="en" sz="1400" u="none" strike="noStrike">
                          <a:effectLst/>
                        </a:rPr>
                        <a:t>NR : 0.5%</a:t>
                      </a:r>
                      <a:endParaRPr lang="en" sz="1400" b="0" i="0" u="none" strike="noStrike">
                        <a:solidFill>
                          <a:srgbClr val="000000"/>
                        </a:solidFill>
                        <a:effectLst/>
                        <a:latin typeface="Helvetica Neue" panose="02000503000000020004" pitchFamily="2" charset="0"/>
                        <a:ea typeface="游ゴシック" panose="020B0400000000000000" pitchFamily="34" charset="-128"/>
                      </a:endParaRPr>
                    </a:p>
                  </a:txBody>
                  <a:tcPr marL="7583" marR="7583" marT="7583" marB="0" anchor="ctr"/>
                </a:tc>
                <a:tc>
                  <a:txBody>
                    <a:bodyPr/>
                    <a:lstStyle/>
                    <a:p>
                      <a:pPr algn="ctr" fontAlgn="ctr"/>
                      <a:r>
                        <a:rPr lang="en" sz="1400" u="none" strike="noStrike">
                          <a:effectLst/>
                        </a:rPr>
                        <a:t>R : 4.7%</a:t>
                      </a:r>
                      <a:br>
                        <a:rPr lang="en" sz="1400" u="none" strike="noStrike">
                          <a:effectLst/>
                        </a:rPr>
                      </a:br>
                      <a:r>
                        <a:rPr lang="en" sz="1400" u="none" strike="noStrike">
                          <a:effectLst/>
                        </a:rPr>
                        <a:t>NR : 5.0%</a:t>
                      </a:r>
                      <a:endParaRPr lang="en" sz="1400" b="0" i="0" u="none" strike="noStrike">
                        <a:solidFill>
                          <a:srgbClr val="000000"/>
                        </a:solidFill>
                        <a:effectLst/>
                        <a:latin typeface="Helvetica Neue" panose="02000503000000020004" pitchFamily="2" charset="0"/>
                        <a:ea typeface="游ゴシック" panose="020B0400000000000000" pitchFamily="34" charset="-128"/>
                      </a:endParaRPr>
                    </a:p>
                  </a:txBody>
                  <a:tcPr marL="7583" marR="7583" marT="7583" marB="0"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587759556"/>
                  </a:ext>
                </a:extLst>
              </a:tr>
              <a:tr h="655699">
                <a:tc>
                  <a:txBody>
                    <a:bodyPr/>
                    <a:lstStyle/>
                    <a:p>
                      <a:pPr algn="ctr" fontAlgn="ctr"/>
                      <a:r>
                        <a:rPr lang="en" sz="1400" u="none" strike="noStrike">
                          <a:effectLst/>
                        </a:rPr>
                        <a:t>R : 5.3%</a:t>
                      </a:r>
                      <a:br>
                        <a:rPr lang="en" sz="1400" u="none" strike="noStrike">
                          <a:effectLst/>
                        </a:rPr>
                      </a:br>
                      <a:r>
                        <a:rPr lang="en" sz="1400" u="none" strike="noStrike">
                          <a:effectLst/>
                        </a:rPr>
                        <a:t>NR : 3.0%</a:t>
                      </a:r>
                      <a:endParaRPr lang="en" sz="1400" b="0" i="0" u="none" strike="noStrike">
                        <a:solidFill>
                          <a:srgbClr val="000000"/>
                        </a:solidFill>
                        <a:effectLst/>
                        <a:latin typeface="Helvetica Neue" panose="02000503000000020004" pitchFamily="2" charset="0"/>
                        <a:ea typeface="游ゴシック" panose="020B0400000000000000" pitchFamily="34" charset="-128"/>
                      </a:endParaRPr>
                    </a:p>
                  </a:txBody>
                  <a:tcPr marL="7583" marR="7583" marT="7583" marB="0" anchor="ctr">
                    <a:lnL w="12700" cap="flat" cmpd="sng" algn="ctr">
                      <a:solidFill>
                        <a:schemeClr val="tx1"/>
                      </a:solidFill>
                      <a:prstDash val="solid"/>
                      <a:round/>
                      <a:headEnd type="none" w="med" len="med"/>
                      <a:tailEnd type="none" w="med" len="med"/>
                    </a:lnL>
                  </a:tcPr>
                </a:tc>
                <a:tc>
                  <a:txBody>
                    <a:bodyPr/>
                    <a:lstStyle/>
                    <a:p>
                      <a:pPr algn="ctr" fontAlgn="ctr"/>
                      <a:r>
                        <a:rPr lang="en" sz="1400" u="none" strike="noStrike">
                          <a:effectLst/>
                        </a:rPr>
                        <a:t>R : 4.0%</a:t>
                      </a:r>
                      <a:br>
                        <a:rPr lang="en" sz="1400" u="none" strike="noStrike">
                          <a:effectLst/>
                        </a:rPr>
                      </a:br>
                      <a:r>
                        <a:rPr lang="en" sz="1400" u="none" strike="noStrike">
                          <a:effectLst/>
                        </a:rPr>
                        <a:t>NR : 1.9%</a:t>
                      </a:r>
                      <a:endParaRPr lang="en" sz="1400" b="0" i="0" u="none" strike="noStrike">
                        <a:solidFill>
                          <a:srgbClr val="000000"/>
                        </a:solidFill>
                        <a:effectLst/>
                        <a:latin typeface="Helvetica Neue" panose="02000503000000020004" pitchFamily="2" charset="0"/>
                        <a:ea typeface="游ゴシック" panose="020B0400000000000000" pitchFamily="34" charset="-128"/>
                      </a:endParaRPr>
                    </a:p>
                  </a:txBody>
                  <a:tcPr marL="7583" marR="7583" marT="7583" marB="0" anchor="ctr"/>
                </a:tc>
                <a:tc>
                  <a:txBody>
                    <a:bodyPr/>
                    <a:lstStyle/>
                    <a:p>
                      <a:pPr algn="ctr" fontAlgn="ctr"/>
                      <a:r>
                        <a:rPr lang="en" sz="1400" u="none" strike="noStrike">
                          <a:effectLst/>
                        </a:rPr>
                        <a:t>R : 0.5%</a:t>
                      </a:r>
                      <a:br>
                        <a:rPr lang="en" sz="1400" u="none" strike="noStrike">
                          <a:effectLst/>
                        </a:rPr>
                      </a:br>
                      <a:r>
                        <a:rPr lang="en" sz="1400" u="none" strike="noStrike">
                          <a:effectLst/>
                        </a:rPr>
                        <a:t>NR : 3.1%</a:t>
                      </a:r>
                      <a:endParaRPr lang="en" sz="1400" b="0" i="0" u="none" strike="noStrike">
                        <a:solidFill>
                          <a:srgbClr val="000000"/>
                        </a:solidFill>
                        <a:effectLst/>
                        <a:latin typeface="Helvetica Neue" panose="02000503000000020004" pitchFamily="2" charset="0"/>
                        <a:ea typeface="游ゴシック" panose="020B0400000000000000" pitchFamily="34" charset="-128"/>
                      </a:endParaRPr>
                    </a:p>
                  </a:txBody>
                  <a:tcPr marL="7583" marR="7583" marT="7583" marB="0" anchor="ctr"/>
                </a:tc>
                <a:tc>
                  <a:txBody>
                    <a:bodyPr/>
                    <a:lstStyle/>
                    <a:p>
                      <a:pPr algn="ctr" fontAlgn="ctr"/>
                      <a:r>
                        <a:rPr lang="ja-JP" altLang="en-US" sz="1400" u="none" strike="noStrike">
                          <a:effectLst/>
                        </a:rPr>
                        <a:t>　</a:t>
                      </a:r>
                      <a:endParaRPr lang="ja-JP" altLang="en-US" sz="1400" b="0" i="0" u="none" strike="noStrike">
                        <a:solidFill>
                          <a:srgbClr val="000000"/>
                        </a:solidFill>
                        <a:effectLst/>
                        <a:latin typeface="Helvetica Neue" panose="02000503000000020004" pitchFamily="2" charset="0"/>
                        <a:ea typeface="游ゴシック" panose="020B0400000000000000" pitchFamily="34" charset="-128"/>
                      </a:endParaRPr>
                    </a:p>
                  </a:txBody>
                  <a:tcPr marL="7583" marR="7583" marT="7583" marB="0" anchor="ctr"/>
                </a:tc>
                <a:tc>
                  <a:txBody>
                    <a:bodyPr/>
                    <a:lstStyle/>
                    <a:p>
                      <a:pPr algn="ctr" fontAlgn="ctr"/>
                      <a:r>
                        <a:rPr lang="en" sz="1400" u="none" strike="noStrike">
                          <a:effectLst/>
                        </a:rPr>
                        <a:t>R : 0.2%</a:t>
                      </a:r>
                      <a:br>
                        <a:rPr lang="en" sz="1400" u="none" strike="noStrike">
                          <a:effectLst/>
                        </a:rPr>
                      </a:br>
                      <a:r>
                        <a:rPr lang="en" sz="1400" u="none" strike="noStrike">
                          <a:effectLst/>
                        </a:rPr>
                        <a:t>NR : 1.0%</a:t>
                      </a:r>
                      <a:endParaRPr lang="en" sz="1400" b="0" i="0" u="none" strike="noStrike">
                        <a:solidFill>
                          <a:srgbClr val="000000"/>
                        </a:solidFill>
                        <a:effectLst/>
                        <a:latin typeface="Helvetica Neue" panose="02000503000000020004" pitchFamily="2" charset="0"/>
                        <a:ea typeface="游ゴシック" panose="020B0400000000000000" pitchFamily="34" charset="-128"/>
                      </a:endParaRPr>
                    </a:p>
                  </a:txBody>
                  <a:tcPr marL="7583" marR="7583" marT="7583" marB="0" anchor="ctr"/>
                </a:tc>
                <a:tc>
                  <a:txBody>
                    <a:bodyPr/>
                    <a:lstStyle/>
                    <a:p>
                      <a:pPr algn="ctr" fontAlgn="ctr"/>
                      <a:r>
                        <a:rPr lang="en" sz="1400" u="none" strike="noStrike">
                          <a:effectLst/>
                        </a:rPr>
                        <a:t>R : 10.0%</a:t>
                      </a:r>
                      <a:br>
                        <a:rPr lang="en" sz="1400" u="none" strike="noStrike">
                          <a:effectLst/>
                        </a:rPr>
                      </a:br>
                      <a:r>
                        <a:rPr lang="en" sz="1400" u="none" strike="noStrike">
                          <a:effectLst/>
                        </a:rPr>
                        <a:t>NR : 9.1%</a:t>
                      </a:r>
                      <a:endParaRPr lang="en" sz="1400" b="0" i="0" u="none" strike="noStrike">
                        <a:solidFill>
                          <a:srgbClr val="000000"/>
                        </a:solidFill>
                        <a:effectLst/>
                        <a:latin typeface="Helvetica Neue" panose="02000503000000020004" pitchFamily="2" charset="0"/>
                        <a:ea typeface="游ゴシック" panose="020B0400000000000000" pitchFamily="34" charset="-128"/>
                      </a:endParaRPr>
                    </a:p>
                  </a:txBody>
                  <a:tcPr marL="7583" marR="7583" marT="7583" marB="0"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011963853"/>
                  </a:ext>
                </a:extLst>
              </a:tr>
              <a:tr h="655699">
                <a:tc>
                  <a:txBody>
                    <a:bodyPr/>
                    <a:lstStyle/>
                    <a:p>
                      <a:pPr algn="ctr" fontAlgn="ctr"/>
                      <a:r>
                        <a:rPr lang="en" sz="1400" u="none" strike="noStrike">
                          <a:effectLst/>
                        </a:rPr>
                        <a:t>R : 6.3%</a:t>
                      </a:r>
                      <a:br>
                        <a:rPr lang="en" sz="1400" u="none" strike="noStrike">
                          <a:effectLst/>
                        </a:rPr>
                      </a:br>
                      <a:r>
                        <a:rPr lang="en" sz="1400" u="none" strike="noStrike">
                          <a:effectLst/>
                        </a:rPr>
                        <a:t>NR : 13.6%</a:t>
                      </a:r>
                      <a:endParaRPr lang="en" sz="1400" b="0" i="0" u="none" strike="noStrike">
                        <a:solidFill>
                          <a:srgbClr val="000000"/>
                        </a:solidFill>
                        <a:effectLst/>
                        <a:latin typeface="Helvetica Neue" panose="02000503000000020004" pitchFamily="2" charset="0"/>
                        <a:ea typeface="游ゴシック" panose="020B0400000000000000" pitchFamily="34" charset="-128"/>
                      </a:endParaRPr>
                    </a:p>
                  </a:txBody>
                  <a:tcPr marL="7583" marR="7583" marT="7583" marB="0"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fontAlgn="ctr"/>
                      <a:r>
                        <a:rPr lang="en" sz="1400" u="none" strike="noStrike">
                          <a:effectLst/>
                        </a:rPr>
                        <a:t>R : 12.2%</a:t>
                      </a:r>
                      <a:br>
                        <a:rPr lang="en" sz="1400" u="none" strike="noStrike">
                          <a:effectLst/>
                        </a:rPr>
                      </a:br>
                      <a:r>
                        <a:rPr lang="en" sz="1400" u="none" strike="noStrike">
                          <a:effectLst/>
                        </a:rPr>
                        <a:t>NR : 15.0%</a:t>
                      </a:r>
                      <a:endParaRPr lang="en" sz="1400" b="0" i="0" u="none" strike="noStrike">
                        <a:solidFill>
                          <a:srgbClr val="000000"/>
                        </a:solidFill>
                        <a:effectLst/>
                        <a:latin typeface="Helvetica Neue" panose="02000503000000020004" pitchFamily="2" charset="0"/>
                        <a:ea typeface="游ゴシック" panose="020B0400000000000000" pitchFamily="34" charset="-128"/>
                      </a:endParaRPr>
                    </a:p>
                  </a:txBody>
                  <a:tcPr marL="7583" marR="7583" marT="7583" marB="0" anchor="ctr">
                    <a:lnB w="12700" cap="flat" cmpd="sng" algn="ctr">
                      <a:solidFill>
                        <a:schemeClr val="tx1"/>
                      </a:solidFill>
                      <a:prstDash val="solid"/>
                      <a:round/>
                      <a:headEnd type="none" w="med" len="med"/>
                      <a:tailEnd type="none" w="med" len="med"/>
                    </a:lnB>
                  </a:tcPr>
                </a:tc>
                <a:tc>
                  <a:txBody>
                    <a:bodyPr/>
                    <a:lstStyle/>
                    <a:p>
                      <a:pPr algn="ctr" fontAlgn="ctr"/>
                      <a:r>
                        <a:rPr lang="en" sz="1400" u="none" strike="noStrike">
                          <a:effectLst/>
                        </a:rPr>
                        <a:t>R : 2.5%</a:t>
                      </a:r>
                      <a:br>
                        <a:rPr lang="en" sz="1400" u="none" strike="noStrike">
                          <a:effectLst/>
                        </a:rPr>
                      </a:br>
                      <a:r>
                        <a:rPr lang="en" sz="1400" u="none" strike="noStrike">
                          <a:effectLst/>
                        </a:rPr>
                        <a:t>NR : 12.6%</a:t>
                      </a:r>
                      <a:endParaRPr lang="en" sz="1400" b="0" i="0" u="none" strike="noStrike">
                        <a:solidFill>
                          <a:srgbClr val="000000"/>
                        </a:solidFill>
                        <a:effectLst/>
                        <a:latin typeface="Helvetica Neue" panose="02000503000000020004" pitchFamily="2" charset="0"/>
                        <a:ea typeface="游ゴシック" panose="020B0400000000000000" pitchFamily="34" charset="-128"/>
                      </a:endParaRPr>
                    </a:p>
                  </a:txBody>
                  <a:tcPr marL="7583" marR="7583" marT="7583" marB="0" anchor="ctr">
                    <a:lnB w="12700" cap="flat" cmpd="sng" algn="ctr">
                      <a:solidFill>
                        <a:schemeClr val="tx1"/>
                      </a:solidFill>
                      <a:prstDash val="solid"/>
                      <a:round/>
                      <a:headEnd type="none" w="med" len="med"/>
                      <a:tailEnd type="none" w="med" len="med"/>
                    </a:lnB>
                  </a:tcPr>
                </a:tc>
                <a:tc>
                  <a:txBody>
                    <a:bodyPr/>
                    <a:lstStyle/>
                    <a:p>
                      <a:pPr algn="ctr" fontAlgn="ctr"/>
                      <a:r>
                        <a:rPr lang="en" sz="1400" u="none" strike="noStrike" dirty="0">
                          <a:effectLst/>
                        </a:rPr>
                        <a:t>R : 2.3%</a:t>
                      </a:r>
                      <a:br>
                        <a:rPr lang="en" sz="1400" u="none" strike="noStrike" dirty="0">
                          <a:effectLst/>
                        </a:rPr>
                      </a:br>
                      <a:r>
                        <a:rPr lang="en" sz="1400" u="none" strike="noStrike" dirty="0">
                          <a:effectLst/>
                        </a:rPr>
                        <a:t>NR : 5.1%</a:t>
                      </a:r>
                      <a:endParaRPr lang="en" sz="1400" b="0" i="0" u="none" strike="noStrike" dirty="0">
                        <a:solidFill>
                          <a:srgbClr val="000000"/>
                        </a:solidFill>
                        <a:effectLst/>
                        <a:latin typeface="Helvetica Neue" panose="02000503000000020004" pitchFamily="2" charset="0"/>
                        <a:ea typeface="游ゴシック" panose="020B0400000000000000" pitchFamily="34" charset="-128"/>
                      </a:endParaRPr>
                    </a:p>
                  </a:txBody>
                  <a:tcPr marL="7583" marR="7583" marT="7583" marB="0" anchor="ctr">
                    <a:lnB w="12700" cap="flat" cmpd="sng" algn="ctr">
                      <a:solidFill>
                        <a:schemeClr val="tx1"/>
                      </a:solidFill>
                      <a:prstDash val="solid"/>
                      <a:round/>
                      <a:headEnd type="none" w="med" len="med"/>
                      <a:tailEnd type="none" w="med" len="med"/>
                    </a:lnB>
                  </a:tcPr>
                </a:tc>
                <a:tc>
                  <a:txBody>
                    <a:bodyPr/>
                    <a:lstStyle/>
                    <a:p>
                      <a:pPr algn="ctr" fontAlgn="ctr"/>
                      <a:r>
                        <a:rPr lang="ja-JP" altLang="en-US" sz="1400" u="none" strike="noStrike">
                          <a:effectLst/>
                        </a:rPr>
                        <a:t>　</a:t>
                      </a:r>
                      <a:endParaRPr lang="ja-JP" altLang="en-US" sz="1400" b="0" i="0" u="none" strike="noStrike">
                        <a:solidFill>
                          <a:srgbClr val="000000"/>
                        </a:solidFill>
                        <a:effectLst/>
                        <a:latin typeface="Helvetica Neue" panose="02000503000000020004" pitchFamily="2" charset="0"/>
                        <a:ea typeface="游ゴシック" panose="020B0400000000000000" pitchFamily="34" charset="-128"/>
                      </a:endParaRPr>
                    </a:p>
                  </a:txBody>
                  <a:tcPr marL="7583" marR="7583" marT="7583" marB="0" anchor="ctr">
                    <a:lnB w="12700" cap="flat" cmpd="sng" algn="ctr">
                      <a:solidFill>
                        <a:schemeClr val="tx1"/>
                      </a:solidFill>
                      <a:prstDash val="solid"/>
                      <a:round/>
                      <a:headEnd type="none" w="med" len="med"/>
                      <a:tailEnd type="none" w="med" len="med"/>
                    </a:lnB>
                  </a:tcPr>
                </a:tc>
                <a:tc>
                  <a:txBody>
                    <a:bodyPr/>
                    <a:lstStyle/>
                    <a:p>
                      <a:pPr algn="ctr" fontAlgn="ctr"/>
                      <a:r>
                        <a:rPr lang="en" sz="1400" u="none" strike="noStrike" dirty="0">
                          <a:effectLst/>
                        </a:rPr>
                        <a:t>R : 23.3%</a:t>
                      </a:r>
                      <a:br>
                        <a:rPr lang="en" sz="1400" u="none" strike="noStrike" dirty="0">
                          <a:effectLst/>
                        </a:rPr>
                      </a:br>
                      <a:r>
                        <a:rPr lang="en" sz="1400" u="none" strike="noStrike" dirty="0">
                          <a:effectLst/>
                        </a:rPr>
                        <a:t>NR : 46.2%</a:t>
                      </a:r>
                      <a:endParaRPr lang="en" sz="1400" b="0" i="0" u="none" strike="noStrike" dirty="0">
                        <a:solidFill>
                          <a:srgbClr val="000000"/>
                        </a:solidFill>
                        <a:effectLst/>
                        <a:latin typeface="Helvetica Neue" panose="02000503000000020004" pitchFamily="2" charset="0"/>
                        <a:ea typeface="游ゴシック" panose="020B0400000000000000" pitchFamily="34" charset="-128"/>
                      </a:endParaRPr>
                    </a:p>
                  </a:txBody>
                  <a:tcPr marL="7583" marR="7583" marT="7583" marB="0"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1187414"/>
                  </a:ext>
                </a:extLst>
              </a:tr>
            </a:tbl>
          </a:graphicData>
        </a:graphic>
      </p:graphicFrame>
      <p:sp>
        <p:nvSpPr>
          <p:cNvPr id="12" name="正方形/長方形 11">
            <a:extLst>
              <a:ext uri="{FF2B5EF4-FFF2-40B4-BE49-F238E27FC236}">
                <a16:creationId xmlns:a16="http://schemas.microsoft.com/office/drawing/2014/main" id="{FDB5D1CB-7140-8649-8272-32CDDF0CBFF7}"/>
              </a:ext>
            </a:extLst>
          </p:cNvPr>
          <p:cNvSpPr/>
          <p:nvPr/>
        </p:nvSpPr>
        <p:spPr>
          <a:xfrm>
            <a:off x="6815990" y="2731801"/>
            <a:ext cx="1148418" cy="3374363"/>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1"/>
              </a:solidFill>
            </a:endParaRPr>
          </a:p>
        </p:txBody>
      </p:sp>
      <p:sp>
        <p:nvSpPr>
          <p:cNvPr id="13" name="正方形/長方形 12">
            <a:extLst>
              <a:ext uri="{FF2B5EF4-FFF2-40B4-BE49-F238E27FC236}">
                <a16:creationId xmlns:a16="http://schemas.microsoft.com/office/drawing/2014/main" id="{5734F3BE-A88A-2546-A000-EE1D97BD80FD}"/>
              </a:ext>
            </a:extLst>
          </p:cNvPr>
          <p:cNvSpPr/>
          <p:nvPr/>
        </p:nvSpPr>
        <p:spPr>
          <a:xfrm>
            <a:off x="6887497" y="5476014"/>
            <a:ext cx="973393" cy="545232"/>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FF0000"/>
              </a:solidFill>
            </a:endParaRPr>
          </a:p>
        </p:txBody>
      </p:sp>
      <p:cxnSp>
        <p:nvCxnSpPr>
          <p:cNvPr id="20" name="直線コネクタ 19">
            <a:extLst>
              <a:ext uri="{FF2B5EF4-FFF2-40B4-BE49-F238E27FC236}">
                <a16:creationId xmlns:a16="http://schemas.microsoft.com/office/drawing/2014/main" id="{069CAC7E-2B3A-BA43-9CF1-14D88A572273}"/>
              </a:ext>
            </a:extLst>
          </p:cNvPr>
          <p:cNvCxnSpPr>
            <a:cxnSpLocks/>
          </p:cNvCxnSpPr>
          <p:nvPr/>
        </p:nvCxnSpPr>
        <p:spPr>
          <a:xfrm>
            <a:off x="1567544" y="2781236"/>
            <a:ext cx="5303519" cy="3278777"/>
          </a:xfrm>
          <a:prstGeom prst="line">
            <a:avLst/>
          </a:prstGeom>
        </p:spPr>
        <p:style>
          <a:lnRef idx="1">
            <a:schemeClr val="dk1"/>
          </a:lnRef>
          <a:fillRef idx="0">
            <a:schemeClr val="dk1"/>
          </a:fillRef>
          <a:effectRef idx="0">
            <a:schemeClr val="dk1"/>
          </a:effectRef>
          <a:fontRef idx="minor">
            <a:schemeClr val="tx1"/>
          </a:fontRef>
        </p:style>
      </p:cxnSp>
      <p:cxnSp>
        <p:nvCxnSpPr>
          <p:cNvPr id="25" name="直線コネクタ 24">
            <a:extLst>
              <a:ext uri="{FF2B5EF4-FFF2-40B4-BE49-F238E27FC236}">
                <a16:creationId xmlns:a16="http://schemas.microsoft.com/office/drawing/2014/main" id="{5D2D1ED4-E881-3646-95EB-AEBC6E2EED8B}"/>
              </a:ext>
            </a:extLst>
          </p:cNvPr>
          <p:cNvCxnSpPr>
            <a:cxnSpLocks/>
          </p:cNvCxnSpPr>
          <p:nvPr/>
        </p:nvCxnSpPr>
        <p:spPr>
          <a:xfrm>
            <a:off x="5580529" y="1949824"/>
            <a:ext cx="1358153" cy="766482"/>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9" name="コンテンツ プレースホルダー 2">
            <a:extLst>
              <a:ext uri="{FF2B5EF4-FFF2-40B4-BE49-F238E27FC236}">
                <a16:creationId xmlns:a16="http://schemas.microsoft.com/office/drawing/2014/main" id="{0D4C31C1-8F22-834E-919D-C8E51A1347A8}"/>
              </a:ext>
            </a:extLst>
          </p:cNvPr>
          <p:cNvSpPr txBox="1">
            <a:spLocks/>
          </p:cNvSpPr>
          <p:nvPr/>
        </p:nvSpPr>
        <p:spPr>
          <a:xfrm>
            <a:off x="820270" y="1344706"/>
            <a:ext cx="4773705" cy="833717"/>
          </a:xfrm>
          <a:prstGeom prst="rect">
            <a:avLst/>
          </a:prstGeom>
          <a:ln w="38100">
            <a:solidFill>
              <a:schemeClr val="accent1"/>
            </a:solidFill>
          </a:ln>
        </p:spPr>
        <p:txBody>
          <a:bodyPr vert="horz" lIns="91440" tIns="45720" rIns="91440" bIns="45720" rtlCol="0">
            <a:normAutofit/>
          </a:bodyPr>
          <a:lstStyle>
            <a:lvl1pPr marL="2286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2400" kern="1200">
                <a:solidFill>
                  <a:schemeClr val="tx2"/>
                </a:solidFill>
                <a:latin typeface="Helvetica Neue 本文" charset="0"/>
                <a:ea typeface="メイリオ" charset="-128"/>
                <a:cs typeface="Meiryo" charset="-128"/>
              </a:defRPr>
            </a:lvl1pPr>
            <a:lvl2pPr marL="685800" indent="-228600" algn="l" defTabSz="914400" rtl="0" eaLnBrk="1" latinLnBrk="0" hangingPunct="1">
              <a:lnSpc>
                <a:spcPct val="90000"/>
              </a:lnSpc>
              <a:spcBef>
                <a:spcPts val="0"/>
              </a:spcBef>
              <a:spcAft>
                <a:spcPts val="1200"/>
              </a:spcAft>
              <a:buClr>
                <a:schemeClr val="tx1"/>
              </a:buClr>
              <a:buFont typeface=".AppleSystemUIFont" charset="-120"/>
              <a:buChar char="-"/>
              <a:defRPr kumimoji="1" sz="2000" b="0" kern="1200" baseline="0">
                <a:solidFill>
                  <a:schemeClr val="tx2"/>
                </a:solidFill>
                <a:latin typeface="Helvetica Neue 本文" charset="0"/>
                <a:ea typeface="メイリオ" charset="-128"/>
                <a:cs typeface="Meiryo" charset="-128"/>
              </a:defRPr>
            </a:lvl2pPr>
            <a:lvl3pPr marL="11430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b="0" kern="1200" baseline="0">
                <a:solidFill>
                  <a:schemeClr val="tx2"/>
                </a:solidFill>
                <a:latin typeface="Helvetica Neue 本文" charset="0"/>
                <a:ea typeface="メイリオ" charset="-128"/>
                <a:cs typeface="Meiryo" charset="-128"/>
              </a:defRPr>
            </a:lvl3pPr>
            <a:lvl4pPr marL="16002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lnSpc>
                <a:spcPct val="100000"/>
              </a:lnSpc>
              <a:buNone/>
            </a:pPr>
            <a:r>
              <a:rPr lang="en-US" altLang="ja-JP" b="1" dirty="0"/>
              <a:t>T_D</a:t>
            </a:r>
            <a:r>
              <a:rPr lang="ja-JP" altLang="en-US" b="1"/>
              <a:t> にミームを投稿すると</a:t>
            </a:r>
            <a:br>
              <a:rPr lang="en-US" altLang="ja-JP" b="1" dirty="0"/>
            </a:br>
            <a:r>
              <a:rPr lang="ja-JP" altLang="en-US" b="1"/>
              <a:t>他の</a:t>
            </a:r>
            <a:r>
              <a:rPr lang="en-US" altLang="ja-JP" b="1" dirty="0"/>
              <a:t> SNS </a:t>
            </a:r>
            <a:r>
              <a:rPr lang="ja-JP" altLang="en-US" b="1"/>
              <a:t>に広がる可能性が高い</a:t>
            </a:r>
            <a:endParaRPr lang="ja-JP" altLang="en-US" b="1" dirty="0"/>
          </a:p>
        </p:txBody>
      </p:sp>
    </p:spTree>
    <p:extLst>
      <p:ext uri="{BB962C8B-B14F-4D97-AF65-F5344CB8AC3E}">
        <p14:creationId xmlns:p14="http://schemas.microsoft.com/office/powerpoint/2010/main" val="1030412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a:extLst>
              <a:ext uri="{FF2B5EF4-FFF2-40B4-BE49-F238E27FC236}">
                <a16:creationId xmlns:a16="http://schemas.microsoft.com/office/drawing/2014/main" id="{459250DB-9EC3-5543-99BF-D28D84355813}"/>
              </a:ext>
            </a:extLst>
          </p:cNvPr>
          <p:cNvSpPr>
            <a:spLocks noGrp="1"/>
          </p:cNvSpPr>
          <p:nvPr>
            <p:ph idx="1"/>
          </p:nvPr>
        </p:nvSpPr>
        <p:spPr>
          <a:xfrm>
            <a:off x="628649" y="1171580"/>
            <a:ext cx="8132291" cy="5313363"/>
          </a:xfrm>
        </p:spPr>
        <p:txBody>
          <a:bodyPr>
            <a:normAutofit/>
          </a:bodyPr>
          <a:lstStyle/>
          <a:p>
            <a:r>
              <a:rPr kumimoji="1" lang="en-US" altLang="ja-JP" dirty="0"/>
              <a:t> </a:t>
            </a:r>
            <a:r>
              <a:rPr lang="ja-JP" altLang="en-US"/>
              <a:t>政治思想や信条の拡散にミームを利用</a:t>
            </a:r>
            <a:endParaRPr lang="en-US" altLang="ja-JP" dirty="0"/>
          </a:p>
          <a:p>
            <a:pPr lvl="1"/>
            <a:r>
              <a:rPr lang="ja-JP" altLang="en-US"/>
              <a:t>攻撃的なミームの排除</a:t>
            </a:r>
            <a:r>
              <a:rPr lang="en-US" altLang="ja-JP" dirty="0"/>
              <a:t>, </a:t>
            </a:r>
            <a:r>
              <a:rPr lang="ja-JP" altLang="en-US"/>
              <a:t>特定の需要増加</a:t>
            </a:r>
            <a:endParaRPr lang="en-US" altLang="ja-JP" dirty="0"/>
          </a:p>
          <a:p>
            <a:pPr lvl="1"/>
            <a:r>
              <a:rPr lang="ja-JP" altLang="en-US"/>
              <a:t>ミームの起源と影響力を解釈できるツールは少ない</a:t>
            </a:r>
            <a:endParaRPr lang="en-US" altLang="ja-JP" dirty="0"/>
          </a:p>
          <a:p>
            <a:r>
              <a:rPr lang="en-US" altLang="ja-JP" dirty="0"/>
              <a:t> </a:t>
            </a:r>
            <a:r>
              <a:rPr lang="ja-JP" altLang="en-US"/>
              <a:t>複数</a:t>
            </a:r>
            <a:r>
              <a:rPr lang="en-US" altLang="ja-JP" dirty="0"/>
              <a:t> SNS </a:t>
            </a:r>
            <a:r>
              <a:rPr lang="ja-JP" altLang="en-US"/>
              <a:t>のミームを意味付け</a:t>
            </a:r>
            <a:endParaRPr lang="en-US" altLang="ja-JP" dirty="0"/>
          </a:p>
          <a:p>
            <a:pPr lvl="1"/>
            <a:r>
              <a:rPr lang="ja-JP" altLang="en-US"/>
              <a:t>人種差別的ミームが</a:t>
            </a:r>
            <a:r>
              <a:rPr lang="en-US" altLang="ja-JP" dirty="0"/>
              <a:t> Fringe </a:t>
            </a:r>
            <a:r>
              <a:rPr lang="ja-JP" altLang="en-US"/>
              <a:t>に多く投稿</a:t>
            </a:r>
            <a:endParaRPr lang="en-US" altLang="ja-JP" dirty="0"/>
          </a:p>
          <a:p>
            <a:pPr lvl="1"/>
            <a:r>
              <a:rPr lang="ja-JP" altLang="en-US"/>
              <a:t>政治的ミームは普遍的に存在</a:t>
            </a:r>
            <a:endParaRPr lang="en-US" altLang="ja-JP" dirty="0"/>
          </a:p>
          <a:p>
            <a:pPr lvl="1"/>
            <a:r>
              <a:rPr lang="ja-JP" altLang="en-US"/>
              <a:t>実世界の出来事は政治的ミームの投稿数に影響</a:t>
            </a:r>
            <a:endParaRPr lang="en-US" altLang="ja-JP" dirty="0"/>
          </a:p>
          <a:p>
            <a:r>
              <a:rPr lang="en-US" altLang="ja-JP" dirty="0"/>
              <a:t> </a:t>
            </a:r>
            <a:r>
              <a:rPr lang="ja-JP" altLang="en-US"/>
              <a:t>複数</a:t>
            </a:r>
            <a:r>
              <a:rPr lang="en-US" altLang="ja-JP" dirty="0"/>
              <a:t> SNS </a:t>
            </a:r>
            <a:r>
              <a:rPr lang="ja-JP" altLang="en-US"/>
              <a:t>間のミームの伝搬を検知</a:t>
            </a:r>
            <a:endParaRPr lang="en-US" altLang="ja-JP" dirty="0"/>
          </a:p>
          <a:p>
            <a:pPr lvl="1"/>
            <a:r>
              <a:rPr lang="en-US" altLang="ja-JP" dirty="0"/>
              <a:t>/pol/</a:t>
            </a:r>
            <a:r>
              <a:rPr lang="ja-JP" altLang="en-US"/>
              <a:t> の他の</a:t>
            </a:r>
            <a:r>
              <a:rPr lang="en-US" altLang="ja-JP" dirty="0"/>
              <a:t> SNS </a:t>
            </a:r>
            <a:r>
              <a:rPr lang="ja-JP" altLang="en-US"/>
              <a:t>への影響力が最大</a:t>
            </a:r>
            <a:endParaRPr lang="en-US" altLang="ja-JP" dirty="0"/>
          </a:p>
          <a:p>
            <a:pPr lvl="1"/>
            <a:r>
              <a:rPr lang="en-US" altLang="ja-JP" dirty="0"/>
              <a:t>T_D </a:t>
            </a:r>
            <a:r>
              <a:rPr lang="ja-JP" altLang="en-US"/>
              <a:t>にミームを投稿すると他の </a:t>
            </a:r>
            <a:r>
              <a:rPr lang="en-US" altLang="ja-JP" dirty="0"/>
              <a:t>SNS </a:t>
            </a:r>
            <a:r>
              <a:rPr lang="ja-JP" altLang="en-US"/>
              <a:t>に広がる可能性が高い</a:t>
            </a:r>
          </a:p>
          <a:p>
            <a:pPr lvl="1"/>
            <a:endParaRPr lang="en-US" altLang="ja-JP" dirty="0"/>
          </a:p>
          <a:p>
            <a:pPr lvl="1"/>
            <a:endParaRPr kumimoji="1" lang="ja-JP" altLang="en-US"/>
          </a:p>
        </p:txBody>
      </p:sp>
      <p:sp>
        <p:nvSpPr>
          <p:cNvPr id="3" name="スライド番号プレースホルダー 2">
            <a:extLst>
              <a:ext uri="{FF2B5EF4-FFF2-40B4-BE49-F238E27FC236}">
                <a16:creationId xmlns:a16="http://schemas.microsoft.com/office/drawing/2014/main" id="{0488D3FE-7F2F-E74D-8625-7D4E3FADA3CC}"/>
              </a:ext>
            </a:extLst>
          </p:cNvPr>
          <p:cNvSpPr>
            <a:spLocks noGrp="1"/>
          </p:cNvSpPr>
          <p:nvPr>
            <p:ph type="sldNum" sz="quarter" idx="12"/>
          </p:nvPr>
        </p:nvSpPr>
        <p:spPr/>
        <p:txBody>
          <a:bodyPr/>
          <a:lstStyle/>
          <a:p>
            <a:fld id="{3E48B941-74AF-4648-A5A2-DF81533F4F8C}" type="slidenum">
              <a:rPr kumimoji="1" lang="ja-JP" altLang="en-US" smtClean="0"/>
              <a:t>12</a:t>
            </a:fld>
            <a:endParaRPr kumimoji="1" lang="ja-JP" altLang="en-US" dirty="0"/>
          </a:p>
        </p:txBody>
      </p:sp>
      <p:sp>
        <p:nvSpPr>
          <p:cNvPr id="4" name="タイトル 3">
            <a:extLst>
              <a:ext uri="{FF2B5EF4-FFF2-40B4-BE49-F238E27FC236}">
                <a16:creationId xmlns:a16="http://schemas.microsoft.com/office/drawing/2014/main" id="{611FC64B-A262-7542-8E2F-A2AF134EE3D4}"/>
              </a:ext>
            </a:extLst>
          </p:cNvPr>
          <p:cNvSpPr>
            <a:spLocks noGrp="1"/>
          </p:cNvSpPr>
          <p:nvPr>
            <p:ph type="title"/>
          </p:nvPr>
        </p:nvSpPr>
        <p:spPr/>
        <p:txBody>
          <a:bodyPr/>
          <a:lstStyle/>
          <a:p>
            <a:r>
              <a:rPr kumimoji="1" lang="ja-JP" altLang="en-US"/>
              <a:t>まとめ</a:t>
            </a:r>
          </a:p>
        </p:txBody>
      </p:sp>
    </p:spTree>
    <p:extLst>
      <p:ext uri="{BB962C8B-B14F-4D97-AF65-F5344CB8AC3E}">
        <p14:creationId xmlns:p14="http://schemas.microsoft.com/office/powerpoint/2010/main" val="30483579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a:extLst>
              <a:ext uri="{FF2B5EF4-FFF2-40B4-BE49-F238E27FC236}">
                <a16:creationId xmlns:a16="http://schemas.microsoft.com/office/drawing/2014/main" id="{32849B6D-59BB-3C42-99D3-039410F75D2D}"/>
              </a:ext>
            </a:extLst>
          </p:cNvPr>
          <p:cNvSpPr>
            <a:spLocks noGrp="1"/>
          </p:cNvSpPr>
          <p:nvPr>
            <p:ph idx="1"/>
          </p:nvPr>
        </p:nvSpPr>
        <p:spPr>
          <a:xfrm>
            <a:off x="628649" y="1171580"/>
            <a:ext cx="8224405" cy="5326202"/>
          </a:xfrm>
        </p:spPr>
        <p:txBody>
          <a:bodyPr>
            <a:normAutofit/>
          </a:bodyPr>
          <a:lstStyle/>
          <a:p>
            <a:r>
              <a:rPr lang="en-US" altLang="ja-JP" dirty="0"/>
              <a:t> Web </a:t>
            </a:r>
            <a:r>
              <a:rPr lang="ja-JP" altLang="en-US"/>
              <a:t>の台頭</a:t>
            </a:r>
            <a:endParaRPr lang="en-US" altLang="ja-JP" dirty="0"/>
          </a:p>
          <a:p>
            <a:pPr lvl="1"/>
            <a:r>
              <a:rPr lang="ja-JP" altLang="en-US"/>
              <a:t>考え</a:t>
            </a:r>
            <a:r>
              <a:rPr lang="en-US" altLang="ja-JP" dirty="0"/>
              <a:t>, </a:t>
            </a:r>
            <a:r>
              <a:rPr lang="ja-JP" altLang="en-US"/>
              <a:t>文化</a:t>
            </a:r>
            <a:r>
              <a:rPr lang="en-US" altLang="ja-JP" dirty="0"/>
              <a:t>, </a:t>
            </a:r>
            <a:r>
              <a:rPr lang="ja-JP" altLang="en-US"/>
              <a:t>画像</a:t>
            </a:r>
            <a:r>
              <a:rPr lang="en-US" altLang="ja-JP" dirty="0"/>
              <a:t>, </a:t>
            </a:r>
            <a:r>
              <a:rPr lang="ja-JP" altLang="en-US"/>
              <a:t>映像などが今までにない速度で拡散</a:t>
            </a:r>
            <a:endParaRPr kumimoji="1" lang="en-US" altLang="ja-JP" dirty="0"/>
          </a:p>
          <a:p>
            <a:r>
              <a:rPr kumimoji="1" lang="en-US" altLang="ja-JP" dirty="0"/>
              <a:t> </a:t>
            </a:r>
            <a:r>
              <a:rPr kumimoji="1" lang="ja-JP" altLang="en-US"/>
              <a:t>政治思想や信条の拡散に</a:t>
            </a:r>
            <a:r>
              <a:rPr kumimoji="1" lang="ja-JP" altLang="en-US" b="1">
                <a:solidFill>
                  <a:schemeClr val="accent1"/>
                </a:solidFill>
              </a:rPr>
              <a:t>ミーム</a:t>
            </a:r>
            <a:r>
              <a:rPr kumimoji="1" lang="en-US" altLang="ja-JP" b="1" dirty="0">
                <a:solidFill>
                  <a:schemeClr val="accent1"/>
                </a:solidFill>
              </a:rPr>
              <a:t> (meme) </a:t>
            </a:r>
            <a:r>
              <a:rPr lang="ja-JP" altLang="en-US"/>
              <a:t>を利用</a:t>
            </a:r>
            <a:endParaRPr lang="en-US" altLang="ja-JP" dirty="0"/>
          </a:p>
          <a:p>
            <a:pPr lvl="1"/>
            <a:r>
              <a:rPr kumimoji="1" lang="ja-JP" altLang="en-US"/>
              <a:t>ミーム</a:t>
            </a:r>
            <a:r>
              <a:rPr kumimoji="1" lang="en-US" altLang="ja-JP" dirty="0"/>
              <a:t> : </a:t>
            </a:r>
            <a:r>
              <a:rPr kumimoji="1" lang="ja-JP" altLang="en-US"/>
              <a:t>インターネットで流行する画像や言い回し</a:t>
            </a:r>
            <a:endParaRPr kumimoji="1" lang="en-US" altLang="ja-JP" dirty="0"/>
          </a:p>
          <a:p>
            <a:r>
              <a:rPr lang="en-US" altLang="ja-JP" dirty="0"/>
              <a:t> </a:t>
            </a:r>
            <a:r>
              <a:rPr lang="ja-JP" altLang="en-US"/>
              <a:t>攻撃的なミームの</a:t>
            </a:r>
            <a:r>
              <a:rPr kumimoji="1" lang="ja-JP" altLang="en-US"/>
              <a:t>特定</a:t>
            </a:r>
            <a:r>
              <a:rPr kumimoji="1" lang="en-US" altLang="ja-JP" dirty="0"/>
              <a:t>, </a:t>
            </a:r>
            <a:r>
              <a:rPr kumimoji="1" lang="ja-JP" altLang="en-US"/>
              <a:t>排除の需要増加</a:t>
            </a:r>
            <a:endParaRPr kumimoji="1" lang="en-US" altLang="ja-JP" dirty="0"/>
          </a:p>
          <a:p>
            <a:pPr lvl="1"/>
            <a:r>
              <a:rPr lang="en-US" altLang="ja-JP" dirty="0"/>
              <a:t>e.</a:t>
            </a:r>
            <a:r>
              <a:rPr kumimoji="1" lang="en-US" altLang="ja-JP" dirty="0"/>
              <a:t>g</a:t>
            </a:r>
            <a:r>
              <a:rPr lang="en-US" altLang="ja-JP" dirty="0"/>
              <a:t>., </a:t>
            </a:r>
            <a:r>
              <a:rPr kumimoji="1" lang="ja-JP" altLang="en-US">
                <a:solidFill>
                  <a:schemeClr val="accent1"/>
                </a:solidFill>
              </a:rPr>
              <a:t>人種差別的</a:t>
            </a:r>
            <a:r>
              <a:rPr kumimoji="1" lang="en-US" altLang="ja-JP" dirty="0"/>
              <a:t>, </a:t>
            </a:r>
            <a:r>
              <a:rPr kumimoji="1" lang="ja-JP" altLang="en-US">
                <a:solidFill>
                  <a:schemeClr val="accent2"/>
                </a:solidFill>
              </a:rPr>
              <a:t>政治的</a:t>
            </a:r>
            <a:endParaRPr kumimoji="1" lang="en-US" altLang="ja-JP" dirty="0">
              <a:solidFill>
                <a:schemeClr val="accent2"/>
              </a:solidFill>
            </a:endParaRPr>
          </a:p>
        </p:txBody>
      </p:sp>
      <p:sp>
        <p:nvSpPr>
          <p:cNvPr id="4" name="タイトル 3">
            <a:extLst>
              <a:ext uri="{FF2B5EF4-FFF2-40B4-BE49-F238E27FC236}">
                <a16:creationId xmlns:a16="http://schemas.microsoft.com/office/drawing/2014/main" id="{25FDADB1-A7B4-2D45-BDB6-5ADA3CD17C45}"/>
              </a:ext>
            </a:extLst>
          </p:cNvPr>
          <p:cNvSpPr>
            <a:spLocks noGrp="1"/>
          </p:cNvSpPr>
          <p:nvPr>
            <p:ph type="title"/>
          </p:nvPr>
        </p:nvSpPr>
        <p:spPr/>
        <p:txBody>
          <a:bodyPr/>
          <a:lstStyle/>
          <a:p>
            <a:r>
              <a:rPr kumimoji="1" lang="ja-JP" altLang="en-US"/>
              <a:t>背景</a:t>
            </a:r>
          </a:p>
        </p:txBody>
      </p:sp>
      <p:sp>
        <p:nvSpPr>
          <p:cNvPr id="10" name="スライド番号プレースホルダー 2">
            <a:extLst>
              <a:ext uri="{FF2B5EF4-FFF2-40B4-BE49-F238E27FC236}">
                <a16:creationId xmlns:a16="http://schemas.microsoft.com/office/drawing/2014/main" id="{85A2FF77-9EAE-574E-A9FD-9B1869693EDB}"/>
              </a:ext>
            </a:extLst>
          </p:cNvPr>
          <p:cNvSpPr>
            <a:spLocks noGrp="1"/>
          </p:cNvSpPr>
          <p:nvPr>
            <p:ph type="sldNum" sz="quarter" idx="12"/>
          </p:nvPr>
        </p:nvSpPr>
        <p:spPr>
          <a:xfrm>
            <a:off x="6457950" y="6356351"/>
            <a:ext cx="2057400" cy="365125"/>
          </a:xfrm>
        </p:spPr>
        <p:txBody>
          <a:bodyPr/>
          <a:lstStyle/>
          <a:p>
            <a:fld id="{3E48B941-74AF-4648-A5A2-DF81533F4F8C}" type="slidenum">
              <a:rPr kumimoji="1" lang="ja-JP" altLang="en-US" smtClean="0"/>
              <a:t>2</a:t>
            </a:fld>
            <a:endParaRPr kumimoji="1" lang="ja-JP" altLang="en-US" dirty="0"/>
          </a:p>
        </p:txBody>
      </p:sp>
      <p:sp>
        <p:nvSpPr>
          <p:cNvPr id="3" name="正方形/長方形 2">
            <a:extLst>
              <a:ext uri="{FF2B5EF4-FFF2-40B4-BE49-F238E27FC236}">
                <a16:creationId xmlns:a16="http://schemas.microsoft.com/office/drawing/2014/main" id="{B65ACB7A-CE8D-6141-B644-470A8EE75D93}"/>
              </a:ext>
            </a:extLst>
          </p:cNvPr>
          <p:cNvSpPr/>
          <p:nvPr/>
        </p:nvSpPr>
        <p:spPr>
          <a:xfrm>
            <a:off x="4203669" y="6522283"/>
            <a:ext cx="1338828" cy="369332"/>
          </a:xfrm>
          <a:prstGeom prst="rect">
            <a:avLst/>
          </a:prstGeom>
        </p:spPr>
        <p:txBody>
          <a:bodyPr wrap="none">
            <a:spAutoFit/>
          </a:bodyPr>
          <a:lstStyle/>
          <a:p>
            <a:r>
              <a:rPr lang="ja-JP" altLang="en-US">
                <a:solidFill>
                  <a:schemeClr val="accent1"/>
                </a:solidFill>
                <a:latin typeface="Meiryo" panose="020B0604030504040204" pitchFamily="34" charset="-128"/>
                <a:ea typeface="Meiryo" panose="020B0604030504040204" pitchFamily="34" charset="-128"/>
              </a:rPr>
              <a:t>人種差別的</a:t>
            </a:r>
            <a:endParaRPr lang="ja-JP" altLang="en-US">
              <a:latin typeface="Meiryo" panose="020B0604030504040204" pitchFamily="34" charset="-128"/>
              <a:ea typeface="Meiryo" panose="020B0604030504040204" pitchFamily="34" charset="-128"/>
            </a:endParaRPr>
          </a:p>
        </p:txBody>
      </p:sp>
      <p:sp>
        <p:nvSpPr>
          <p:cNvPr id="8" name="正方形/長方形 7">
            <a:extLst>
              <a:ext uri="{FF2B5EF4-FFF2-40B4-BE49-F238E27FC236}">
                <a16:creationId xmlns:a16="http://schemas.microsoft.com/office/drawing/2014/main" id="{0FA0FD46-E1FD-7742-B649-532B34032B1B}"/>
              </a:ext>
            </a:extLst>
          </p:cNvPr>
          <p:cNvSpPr/>
          <p:nvPr/>
        </p:nvSpPr>
        <p:spPr>
          <a:xfrm>
            <a:off x="6297795" y="6509957"/>
            <a:ext cx="877163" cy="369332"/>
          </a:xfrm>
          <a:prstGeom prst="rect">
            <a:avLst/>
          </a:prstGeom>
        </p:spPr>
        <p:txBody>
          <a:bodyPr wrap="none">
            <a:spAutoFit/>
          </a:bodyPr>
          <a:lstStyle/>
          <a:p>
            <a:r>
              <a:rPr lang="ja-JP" altLang="en-US">
                <a:solidFill>
                  <a:schemeClr val="accent2"/>
                </a:solidFill>
                <a:latin typeface="Meiryo" panose="020B0604030504040204" pitchFamily="34" charset="-128"/>
                <a:ea typeface="Meiryo" panose="020B0604030504040204" pitchFamily="34" charset="-128"/>
              </a:rPr>
              <a:t>政治的</a:t>
            </a:r>
            <a:endParaRPr lang="ja-JP" altLang="en-US">
              <a:latin typeface="Meiryo" panose="020B0604030504040204" pitchFamily="34" charset="-128"/>
              <a:ea typeface="Meiryo" panose="020B0604030504040204" pitchFamily="34" charset="-128"/>
            </a:endParaRPr>
          </a:p>
        </p:txBody>
      </p:sp>
      <p:sp>
        <p:nvSpPr>
          <p:cNvPr id="11" name="正方形/長方形 10">
            <a:extLst>
              <a:ext uri="{FF2B5EF4-FFF2-40B4-BE49-F238E27FC236}">
                <a16:creationId xmlns:a16="http://schemas.microsoft.com/office/drawing/2014/main" id="{F8600831-91C3-1D42-9BC5-D6E8E273F181}"/>
              </a:ext>
            </a:extLst>
          </p:cNvPr>
          <p:cNvSpPr/>
          <p:nvPr/>
        </p:nvSpPr>
        <p:spPr>
          <a:xfrm>
            <a:off x="2112023" y="6528716"/>
            <a:ext cx="646331" cy="369332"/>
          </a:xfrm>
          <a:prstGeom prst="rect">
            <a:avLst/>
          </a:prstGeom>
        </p:spPr>
        <p:txBody>
          <a:bodyPr wrap="none">
            <a:spAutoFit/>
          </a:bodyPr>
          <a:lstStyle/>
          <a:p>
            <a:r>
              <a:rPr lang="ja-JP" altLang="en-US">
                <a:solidFill>
                  <a:schemeClr val="tx2"/>
                </a:solidFill>
                <a:latin typeface="Meiryo" panose="020B0604030504040204" pitchFamily="34" charset="-128"/>
                <a:ea typeface="Meiryo" panose="020B0604030504040204" pitchFamily="34" charset="-128"/>
              </a:rPr>
              <a:t>通常</a:t>
            </a:r>
          </a:p>
        </p:txBody>
      </p:sp>
      <p:sp>
        <p:nvSpPr>
          <p:cNvPr id="12" name="正方形/長方形 11">
            <a:extLst>
              <a:ext uri="{FF2B5EF4-FFF2-40B4-BE49-F238E27FC236}">
                <a16:creationId xmlns:a16="http://schemas.microsoft.com/office/drawing/2014/main" id="{16DD2128-48CE-154E-9D03-7549AF80EB63}"/>
              </a:ext>
            </a:extLst>
          </p:cNvPr>
          <p:cNvSpPr/>
          <p:nvPr/>
        </p:nvSpPr>
        <p:spPr>
          <a:xfrm>
            <a:off x="690838" y="3929144"/>
            <a:ext cx="8115232" cy="600164"/>
          </a:xfrm>
          <a:prstGeom prst="rect">
            <a:avLst/>
          </a:prstGeom>
          <a:ln w="31750">
            <a:solidFill>
              <a:schemeClr val="accent1"/>
            </a:solidFill>
          </a:ln>
        </p:spPr>
        <p:txBody>
          <a:bodyPr wrap="square">
            <a:spAutoFit/>
          </a:bodyPr>
          <a:lstStyle/>
          <a:p>
            <a:pPr lvl="0">
              <a:lnSpc>
                <a:spcPct val="150000"/>
              </a:lnSpc>
              <a:spcAft>
                <a:spcPts val="1200"/>
              </a:spcAft>
              <a:buClr>
                <a:srgbClr val="8A2231"/>
              </a:buClr>
            </a:pPr>
            <a:r>
              <a:rPr lang="ja-JP" altLang="en-US" sz="2400" b="1" u="sng">
                <a:solidFill>
                  <a:schemeClr val="tx2"/>
                </a:solidFill>
                <a:ea typeface="メイリオ" charset="-128"/>
              </a:rPr>
              <a:t>ミームの発生元と影響力を解釈できるツールの作成が必要</a:t>
            </a:r>
            <a:endParaRPr lang="en-US" altLang="ja-JP" sz="2400" b="1" u="sng" dirty="0">
              <a:solidFill>
                <a:schemeClr val="tx2"/>
              </a:solidFill>
              <a:ea typeface="メイリオ" charset="-128"/>
            </a:endParaRPr>
          </a:p>
        </p:txBody>
      </p:sp>
      <p:grpSp>
        <p:nvGrpSpPr>
          <p:cNvPr id="17" name="グループ化 16">
            <a:extLst>
              <a:ext uri="{FF2B5EF4-FFF2-40B4-BE49-F238E27FC236}">
                <a16:creationId xmlns:a16="http://schemas.microsoft.com/office/drawing/2014/main" id="{C1E289EF-4EC7-D946-B185-129B0DABD669}"/>
              </a:ext>
            </a:extLst>
          </p:cNvPr>
          <p:cNvGrpSpPr/>
          <p:nvPr/>
        </p:nvGrpSpPr>
        <p:grpSpPr>
          <a:xfrm>
            <a:off x="1100966" y="4736972"/>
            <a:ext cx="6475129" cy="1693599"/>
            <a:chOff x="1100966" y="4481838"/>
            <a:chExt cx="6475129" cy="1693599"/>
          </a:xfrm>
        </p:grpSpPr>
        <p:pic>
          <p:nvPicPr>
            <p:cNvPr id="18" name="図 17">
              <a:extLst>
                <a:ext uri="{FF2B5EF4-FFF2-40B4-BE49-F238E27FC236}">
                  <a16:creationId xmlns:a16="http://schemas.microsoft.com/office/drawing/2014/main" id="{E609EC12-AD51-3241-BD32-CA7E1A24D2EE}"/>
                </a:ext>
              </a:extLst>
            </p:cNvPr>
            <p:cNvPicPr>
              <a:picLocks noChangeAspect="1"/>
            </p:cNvPicPr>
            <p:nvPr/>
          </p:nvPicPr>
          <p:blipFill>
            <a:blip r:embed="rId3"/>
            <a:stretch>
              <a:fillRect/>
            </a:stretch>
          </p:blipFill>
          <p:spPr>
            <a:xfrm>
              <a:off x="1100966" y="4481838"/>
              <a:ext cx="2858506" cy="1693599"/>
            </a:xfrm>
            <a:prstGeom prst="rect">
              <a:avLst/>
            </a:prstGeom>
            <a:ln w="50800">
              <a:solidFill>
                <a:schemeClr val="tx2"/>
              </a:solidFill>
            </a:ln>
          </p:spPr>
        </p:pic>
        <p:pic>
          <p:nvPicPr>
            <p:cNvPr id="19" name="図 18">
              <a:extLst>
                <a:ext uri="{FF2B5EF4-FFF2-40B4-BE49-F238E27FC236}">
                  <a16:creationId xmlns:a16="http://schemas.microsoft.com/office/drawing/2014/main" id="{B1B0660C-6E54-0540-A5AC-7FEBBED37F4E}"/>
                </a:ext>
              </a:extLst>
            </p:cNvPr>
            <p:cNvPicPr>
              <a:picLocks noChangeAspect="1"/>
            </p:cNvPicPr>
            <p:nvPr/>
          </p:nvPicPr>
          <p:blipFill>
            <a:blip r:embed="rId4"/>
            <a:stretch>
              <a:fillRect/>
            </a:stretch>
          </p:blipFill>
          <p:spPr>
            <a:xfrm>
              <a:off x="4065738" y="4489458"/>
              <a:ext cx="1630947" cy="1653704"/>
            </a:xfrm>
            <a:prstGeom prst="rect">
              <a:avLst/>
            </a:prstGeom>
            <a:ln w="50800">
              <a:solidFill>
                <a:schemeClr val="accent1"/>
              </a:solidFill>
            </a:ln>
          </p:spPr>
        </p:pic>
        <p:pic>
          <p:nvPicPr>
            <p:cNvPr id="20" name="図 19">
              <a:extLst>
                <a:ext uri="{FF2B5EF4-FFF2-40B4-BE49-F238E27FC236}">
                  <a16:creationId xmlns:a16="http://schemas.microsoft.com/office/drawing/2014/main" id="{174F94C4-0DF0-0F47-B895-D9EB48946DEF}"/>
                </a:ext>
              </a:extLst>
            </p:cNvPr>
            <p:cNvPicPr>
              <a:picLocks noChangeAspect="1"/>
            </p:cNvPicPr>
            <p:nvPr/>
          </p:nvPicPr>
          <p:blipFill>
            <a:blip r:embed="rId5"/>
            <a:stretch>
              <a:fillRect/>
            </a:stretch>
          </p:blipFill>
          <p:spPr>
            <a:xfrm>
              <a:off x="5799488" y="4484623"/>
              <a:ext cx="1776607" cy="1675409"/>
            </a:xfrm>
            <a:prstGeom prst="rect">
              <a:avLst/>
            </a:prstGeom>
            <a:ln w="50800">
              <a:solidFill>
                <a:schemeClr val="accent2"/>
              </a:solidFill>
            </a:ln>
          </p:spPr>
        </p:pic>
      </p:grpSp>
    </p:spTree>
    <p:extLst>
      <p:ext uri="{BB962C8B-B14F-4D97-AF65-F5344CB8AC3E}">
        <p14:creationId xmlns:p14="http://schemas.microsoft.com/office/powerpoint/2010/main" val="13368242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a:extLst>
              <a:ext uri="{FF2B5EF4-FFF2-40B4-BE49-F238E27FC236}">
                <a16:creationId xmlns:a16="http://schemas.microsoft.com/office/drawing/2014/main" id="{BBA27CCD-12CF-EA40-B210-EAA8DC2BB930}"/>
              </a:ext>
            </a:extLst>
          </p:cNvPr>
          <p:cNvSpPr>
            <a:spLocks noGrp="1"/>
          </p:cNvSpPr>
          <p:nvPr>
            <p:ph idx="1"/>
          </p:nvPr>
        </p:nvSpPr>
        <p:spPr>
          <a:xfrm>
            <a:off x="628649" y="1171580"/>
            <a:ext cx="8515351" cy="5313363"/>
          </a:xfrm>
        </p:spPr>
        <p:txBody>
          <a:bodyPr/>
          <a:lstStyle/>
          <a:p>
            <a:r>
              <a:rPr lang="en-US" altLang="ja-JP" dirty="0"/>
              <a:t> Twitter </a:t>
            </a:r>
            <a:r>
              <a:rPr lang="ja-JP" altLang="en-US"/>
              <a:t>のハッシュタグからミームの人気度調査</a:t>
            </a:r>
            <a:r>
              <a:rPr lang="en-US" altLang="ja-JP" dirty="0"/>
              <a:t> </a:t>
            </a:r>
            <a:r>
              <a:rPr lang="en-US" altLang="ja-JP" baseline="30000" dirty="0"/>
              <a:t>[1]</a:t>
            </a:r>
            <a:r>
              <a:rPr lang="en-US" altLang="ja-JP" dirty="0"/>
              <a:t>  </a:t>
            </a:r>
            <a:endParaRPr lang="en-US" altLang="ja-JP" dirty="0">
              <a:solidFill>
                <a:schemeClr val="accent1"/>
              </a:solidFill>
            </a:endParaRPr>
          </a:p>
          <a:p>
            <a:r>
              <a:rPr lang="en-US" altLang="ja-JP" dirty="0"/>
              <a:t> Facebook </a:t>
            </a:r>
            <a:r>
              <a:rPr lang="ja-JP" altLang="en-US"/>
              <a:t>間の伝搬の過程で新しいミームが</a:t>
            </a:r>
            <a:br>
              <a:rPr lang="en-US" altLang="ja-JP" dirty="0"/>
            </a:br>
            <a:r>
              <a:rPr lang="en-US" altLang="ja-JP" dirty="0"/>
              <a:t> </a:t>
            </a:r>
            <a:r>
              <a:rPr lang="ja-JP" altLang="en-US"/>
              <a:t>生まれることを証明</a:t>
            </a:r>
            <a:r>
              <a:rPr lang="en-US" altLang="ja-JP" dirty="0"/>
              <a:t> </a:t>
            </a:r>
            <a:r>
              <a:rPr lang="en-US" altLang="ja-JP" baseline="30000" dirty="0"/>
              <a:t>[2] </a:t>
            </a:r>
          </a:p>
          <a:p>
            <a:r>
              <a:rPr lang="en-US" altLang="ja-JP" dirty="0"/>
              <a:t> 4chan,</a:t>
            </a:r>
            <a:r>
              <a:rPr lang="ja-JP" altLang="en-US"/>
              <a:t> </a:t>
            </a:r>
            <a:r>
              <a:rPr lang="en-US" altLang="ja-JP" dirty="0"/>
              <a:t>Reddit </a:t>
            </a:r>
            <a:r>
              <a:rPr lang="ja-JP" altLang="en-US"/>
              <a:t>で口汚い言葉を用いた投稿の検知</a:t>
            </a:r>
            <a:r>
              <a:rPr lang="en-US" altLang="ja-JP" dirty="0"/>
              <a:t> </a:t>
            </a:r>
            <a:r>
              <a:rPr lang="en-US" altLang="ja-JP" baseline="30000" dirty="0"/>
              <a:t>[3]</a:t>
            </a:r>
            <a:endParaRPr lang="ja-JP" altLang="en-US" baseline="30000"/>
          </a:p>
        </p:txBody>
      </p:sp>
      <p:sp>
        <p:nvSpPr>
          <p:cNvPr id="4" name="タイトル 3">
            <a:extLst>
              <a:ext uri="{FF2B5EF4-FFF2-40B4-BE49-F238E27FC236}">
                <a16:creationId xmlns:a16="http://schemas.microsoft.com/office/drawing/2014/main" id="{EDBFC58A-861E-D445-8093-0398C9D58255}"/>
              </a:ext>
            </a:extLst>
          </p:cNvPr>
          <p:cNvSpPr>
            <a:spLocks noGrp="1"/>
          </p:cNvSpPr>
          <p:nvPr>
            <p:ph type="title"/>
          </p:nvPr>
        </p:nvSpPr>
        <p:spPr/>
        <p:txBody>
          <a:bodyPr/>
          <a:lstStyle/>
          <a:p>
            <a:r>
              <a:rPr lang="ja-JP" altLang="en-US"/>
              <a:t>関連研究</a:t>
            </a:r>
            <a:endParaRPr kumimoji="1" lang="ja-JP" altLang="en-US"/>
          </a:p>
        </p:txBody>
      </p:sp>
      <p:sp>
        <p:nvSpPr>
          <p:cNvPr id="6" name="正方形/長方形 5">
            <a:extLst>
              <a:ext uri="{FF2B5EF4-FFF2-40B4-BE49-F238E27FC236}">
                <a16:creationId xmlns:a16="http://schemas.microsoft.com/office/drawing/2014/main" id="{0C53264C-9426-4048-A89F-01B14B3C6B7C}"/>
              </a:ext>
            </a:extLst>
          </p:cNvPr>
          <p:cNvSpPr/>
          <p:nvPr/>
        </p:nvSpPr>
        <p:spPr>
          <a:xfrm>
            <a:off x="1" y="6088559"/>
            <a:ext cx="9144000" cy="600164"/>
          </a:xfrm>
          <a:prstGeom prst="rect">
            <a:avLst/>
          </a:prstGeom>
        </p:spPr>
        <p:txBody>
          <a:bodyPr wrap="square">
            <a:spAutoFit/>
          </a:bodyPr>
          <a:lstStyle/>
          <a:p>
            <a:r>
              <a:rPr lang="en-US" altLang="ja-JP" sz="1100" dirty="0"/>
              <a:t>[1] </a:t>
            </a:r>
            <a:r>
              <a:rPr lang="en" altLang="ja-JP" sz="1100" dirty="0"/>
              <a:t>L. Weng, F. </a:t>
            </a:r>
            <a:r>
              <a:rPr lang="en" altLang="ja-JP" sz="1100" dirty="0" err="1"/>
              <a:t>Menczer</a:t>
            </a:r>
            <a:r>
              <a:rPr lang="en" altLang="ja-JP" sz="1100" dirty="0"/>
              <a:t>, and Y.-Y. </a:t>
            </a:r>
            <a:r>
              <a:rPr lang="en" altLang="ja-JP" sz="1100" dirty="0" err="1"/>
              <a:t>Ahn</a:t>
            </a:r>
            <a:r>
              <a:rPr lang="en" altLang="ja-JP" sz="1100" dirty="0"/>
              <a:t>. Predicting Successful Memes Using Network and Community Structure. In ICWSM, 2014. </a:t>
            </a:r>
          </a:p>
          <a:p>
            <a:r>
              <a:rPr lang="en-US" altLang="ja-JP" sz="1100" dirty="0"/>
              <a:t>[2] </a:t>
            </a:r>
            <a:r>
              <a:rPr lang="en" altLang="ja-JP" sz="1100" dirty="0"/>
              <a:t>L. A. Adamic, T. M. Lento, E. Adar, and P. C. Ng. Information Evolution in Social Networks. In WSDM, 2016.</a:t>
            </a:r>
          </a:p>
          <a:p>
            <a:r>
              <a:rPr lang="en" altLang="ja-JP" sz="1100" dirty="0"/>
              <a:t>[3] E. Chandrasekharan, et al., The bag of communities: Identifying abusive behavior online with preexisting Internet data. In CHI, 2017.</a:t>
            </a:r>
            <a:endParaRPr lang="en" altLang="ja-JP" sz="1400" dirty="0"/>
          </a:p>
        </p:txBody>
      </p:sp>
      <p:grpSp>
        <p:nvGrpSpPr>
          <p:cNvPr id="9" name="グループ化 8">
            <a:extLst>
              <a:ext uri="{FF2B5EF4-FFF2-40B4-BE49-F238E27FC236}">
                <a16:creationId xmlns:a16="http://schemas.microsoft.com/office/drawing/2014/main" id="{B350AA24-2CD2-1149-B05A-F2713A7CCBE1}"/>
              </a:ext>
            </a:extLst>
          </p:cNvPr>
          <p:cNvGrpSpPr/>
          <p:nvPr/>
        </p:nvGrpSpPr>
        <p:grpSpPr>
          <a:xfrm>
            <a:off x="591017" y="3033132"/>
            <a:ext cx="7943384" cy="2932662"/>
            <a:chOff x="602167" y="3166946"/>
            <a:chExt cx="8318809" cy="3500560"/>
          </a:xfrm>
        </p:grpSpPr>
        <p:sp>
          <p:nvSpPr>
            <p:cNvPr id="7" name="コンテンツ プレースホルダー 1">
              <a:extLst>
                <a:ext uri="{FF2B5EF4-FFF2-40B4-BE49-F238E27FC236}">
                  <a16:creationId xmlns:a16="http://schemas.microsoft.com/office/drawing/2014/main" id="{D0037DD6-705D-0A4A-9A0A-CB6D9900D6E3}"/>
                </a:ext>
              </a:extLst>
            </p:cNvPr>
            <p:cNvSpPr txBox="1">
              <a:spLocks/>
            </p:cNvSpPr>
            <p:nvPr/>
          </p:nvSpPr>
          <p:spPr>
            <a:xfrm>
              <a:off x="628649" y="3278459"/>
              <a:ext cx="8292327" cy="3389047"/>
            </a:xfrm>
            <a:prstGeom prst="rect">
              <a:avLst/>
            </a:prstGeom>
            <a:ln>
              <a:noFill/>
            </a:ln>
          </p:spPr>
          <p:txBody>
            <a:bodyPr vert="horz" lIns="91440" tIns="45720" rIns="91440" bIns="45720" rtlCol="0">
              <a:normAutofit/>
            </a:bodyPr>
            <a:lstStyle>
              <a:lvl1pPr marL="228600" indent="-228600" algn="l" defTabSz="914400" rtl="0" eaLnBrk="1" latinLnBrk="0" hangingPunct="1">
                <a:lnSpc>
                  <a:spcPct val="90000"/>
                </a:lnSpc>
                <a:spcBef>
                  <a:spcPts val="0"/>
                </a:spcBef>
                <a:spcAft>
                  <a:spcPts val="1200"/>
                </a:spcAft>
                <a:buClr>
                  <a:schemeClr val="accent1"/>
                </a:buClr>
                <a:buFont typeface="Wingdings" charset="2"/>
                <a:buChar char="l"/>
                <a:defRPr kumimoji="1" sz="2400" kern="1200" baseline="0">
                  <a:solidFill>
                    <a:schemeClr val="tx2"/>
                  </a:solidFill>
                  <a:latin typeface="+mn-lt"/>
                  <a:ea typeface="メイリオ" charset="-128"/>
                  <a:cs typeface="Meiryo" charset="-128"/>
                </a:defRPr>
              </a:lvl1pPr>
              <a:lvl2pPr marL="685800" indent="-228600" algn="l" defTabSz="914400" rtl="0" eaLnBrk="1" latinLnBrk="0" hangingPunct="1">
                <a:lnSpc>
                  <a:spcPct val="90000"/>
                </a:lnSpc>
                <a:spcBef>
                  <a:spcPts val="0"/>
                </a:spcBef>
                <a:spcAft>
                  <a:spcPts val="1200"/>
                </a:spcAft>
                <a:buClr>
                  <a:schemeClr val="accent1"/>
                </a:buClr>
                <a:buSzPct val="140000"/>
                <a:buFont typeface=".AppleSystemUIFont" charset="-120"/>
                <a:buChar char="-"/>
                <a:defRPr kumimoji="1" sz="2000" b="0" kern="1200" baseline="0">
                  <a:solidFill>
                    <a:schemeClr val="tx2"/>
                  </a:solidFill>
                  <a:latin typeface="+mn-lt"/>
                  <a:ea typeface="メイリオ" charset="-128"/>
                  <a:cs typeface="Meiryo" charset="-128"/>
                </a:defRPr>
              </a:lvl2pPr>
              <a:lvl3pPr marL="1143000" indent="-228600" algn="l" defTabSz="914400" rtl="0" eaLnBrk="1" latinLnBrk="0" hangingPunct="1">
                <a:lnSpc>
                  <a:spcPct val="90000"/>
                </a:lnSpc>
                <a:spcBef>
                  <a:spcPts val="0"/>
                </a:spcBef>
                <a:spcAft>
                  <a:spcPts val="1200"/>
                </a:spcAft>
                <a:buClr>
                  <a:schemeClr val="accent1"/>
                </a:buClr>
                <a:buFont typeface="Arial" panose="020B0604020202020204" pitchFamily="34" charset="0"/>
                <a:buChar char="•"/>
                <a:defRPr kumimoji="1" sz="1800" b="0" kern="1200" baseline="0">
                  <a:solidFill>
                    <a:schemeClr val="tx2"/>
                  </a:solidFill>
                  <a:latin typeface="+mn-lt"/>
                  <a:ea typeface="メイリオ" charset="-128"/>
                  <a:cs typeface="Meiryo" charset="-128"/>
                </a:defRPr>
              </a:lvl3pPr>
              <a:lvl4pPr marL="16002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b="1" dirty="0">
                  <a:solidFill>
                    <a:schemeClr val="accent1"/>
                  </a:solidFill>
                  <a:latin typeface="Helvetica Neue 本文" charset="0"/>
                </a:rPr>
                <a:t> </a:t>
              </a:r>
              <a:r>
                <a:rPr lang="ja-JP" altLang="en-US" b="1" u="sng">
                  <a:solidFill>
                    <a:schemeClr val="accent1"/>
                  </a:solidFill>
                  <a:latin typeface="Helvetica Neue 本文" charset="0"/>
                </a:rPr>
                <a:t>検証対象外の</a:t>
              </a:r>
              <a:r>
                <a:rPr lang="en-US" altLang="ja-JP" b="1" u="sng" dirty="0">
                  <a:solidFill>
                    <a:schemeClr val="accent1"/>
                  </a:solidFill>
                  <a:latin typeface="Helvetica Neue 本文" charset="0"/>
                </a:rPr>
                <a:t> SNS </a:t>
              </a:r>
              <a:r>
                <a:rPr lang="ja-JP" altLang="en-US" b="1" u="sng">
                  <a:solidFill>
                    <a:schemeClr val="accent1"/>
                  </a:solidFill>
                  <a:latin typeface="Helvetica Neue 本文" charset="0"/>
                </a:rPr>
                <a:t>データセットへの転用は不可能</a:t>
              </a:r>
              <a:endParaRPr lang="en-US" altLang="ja-JP" b="1" dirty="0">
                <a:solidFill>
                  <a:schemeClr val="accent1"/>
                </a:solidFill>
              </a:endParaRPr>
            </a:p>
            <a:p>
              <a:pPr lvl="1"/>
              <a:r>
                <a:rPr lang="ja-JP" altLang="en-US" b="1"/>
                <a:t>複数</a:t>
              </a:r>
              <a:r>
                <a:rPr lang="en-US" altLang="ja-JP" b="1" dirty="0"/>
                <a:t> SNS </a:t>
              </a:r>
              <a:r>
                <a:rPr lang="ja-JP" altLang="en-US" b="1"/>
                <a:t>のミームを意味付けが必要</a:t>
              </a:r>
              <a:endParaRPr lang="en-US" altLang="ja-JP" b="1" dirty="0"/>
            </a:p>
            <a:p>
              <a:pPr lvl="2"/>
              <a:r>
                <a:rPr lang="ja-JP" altLang="en-US"/>
                <a:t>ハッシュ化した画像のクラスタリングを実施</a:t>
              </a:r>
              <a:endParaRPr lang="en-US" altLang="ja-JP" dirty="0"/>
            </a:p>
            <a:p>
              <a:r>
                <a:rPr lang="en-US" altLang="ja-JP" b="1" dirty="0">
                  <a:solidFill>
                    <a:schemeClr val="accent1"/>
                  </a:solidFill>
                </a:rPr>
                <a:t> </a:t>
              </a:r>
              <a:r>
                <a:rPr lang="ja-JP" altLang="en-US" b="1" u="sng">
                  <a:solidFill>
                    <a:schemeClr val="accent1"/>
                  </a:solidFill>
                </a:rPr>
                <a:t>ミームの発生元となる</a:t>
              </a:r>
              <a:r>
                <a:rPr lang="en-US" altLang="ja-JP" b="1" u="sng" dirty="0">
                  <a:solidFill>
                    <a:schemeClr val="accent1"/>
                  </a:solidFill>
                </a:rPr>
                <a:t> SNS </a:t>
              </a:r>
              <a:r>
                <a:rPr lang="ja-JP" altLang="en-US" b="1" u="sng">
                  <a:solidFill>
                    <a:schemeClr val="accent1"/>
                  </a:solidFill>
                </a:rPr>
                <a:t>の未調査</a:t>
              </a:r>
            </a:p>
            <a:p>
              <a:pPr lvl="1"/>
              <a:r>
                <a:rPr lang="ja-JP" altLang="en-US" b="1"/>
                <a:t>複数 </a:t>
              </a:r>
              <a:r>
                <a:rPr lang="en" altLang="ja-JP" b="1" dirty="0"/>
                <a:t>SNS </a:t>
              </a:r>
              <a:r>
                <a:rPr lang="ja-JP" altLang="en-US" b="1"/>
                <a:t>間のミームの伝搬の検知が必要</a:t>
              </a:r>
              <a:endParaRPr lang="en-US" altLang="ja-JP" b="1" dirty="0"/>
            </a:p>
            <a:p>
              <a:pPr lvl="2"/>
              <a:r>
                <a:rPr lang="ja-JP" altLang="en-US"/>
                <a:t>伝搬性をもつ事象の累積発生件数を表現できるモデルを作成</a:t>
              </a:r>
            </a:p>
          </p:txBody>
        </p:sp>
        <p:sp>
          <p:nvSpPr>
            <p:cNvPr id="8" name="正方形/長方形 7">
              <a:extLst>
                <a:ext uri="{FF2B5EF4-FFF2-40B4-BE49-F238E27FC236}">
                  <a16:creationId xmlns:a16="http://schemas.microsoft.com/office/drawing/2014/main" id="{F01C8EDA-F262-C444-A516-BE2C57981F29}"/>
                </a:ext>
              </a:extLst>
            </p:cNvPr>
            <p:cNvSpPr/>
            <p:nvPr/>
          </p:nvSpPr>
          <p:spPr>
            <a:xfrm>
              <a:off x="602167" y="3166946"/>
              <a:ext cx="8140390" cy="3352205"/>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10867450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628650" y="1171579"/>
            <a:ext cx="8362950" cy="5960741"/>
          </a:xfrm>
        </p:spPr>
        <p:txBody>
          <a:bodyPr>
            <a:normAutofit/>
          </a:bodyPr>
          <a:lstStyle/>
          <a:p>
            <a:r>
              <a:rPr lang="en-US" altLang="ja-JP" b="1" dirty="0">
                <a:solidFill>
                  <a:schemeClr val="accent1"/>
                </a:solidFill>
              </a:rPr>
              <a:t> Mainstream : </a:t>
            </a:r>
            <a:r>
              <a:rPr lang="ja-JP" altLang="en-US" b="1">
                <a:solidFill>
                  <a:schemeClr val="accent1"/>
                </a:solidFill>
              </a:rPr>
              <a:t>悪意のないミームが拡散されやすい</a:t>
            </a:r>
            <a:r>
              <a:rPr lang="en-US" altLang="ja-JP" b="1" dirty="0">
                <a:solidFill>
                  <a:schemeClr val="accent1"/>
                </a:solidFill>
              </a:rPr>
              <a:t> SNS</a:t>
            </a:r>
          </a:p>
          <a:p>
            <a:pPr lvl="1"/>
            <a:endParaRPr lang="en-US" altLang="ja-JP" b="1" dirty="0">
              <a:solidFill>
                <a:schemeClr val="accent1"/>
              </a:solidFill>
            </a:endParaRPr>
          </a:p>
          <a:p>
            <a:pPr lvl="1"/>
            <a:endParaRPr lang="en-US" altLang="ja-JP" b="1" dirty="0">
              <a:solidFill>
                <a:schemeClr val="accent1"/>
              </a:solidFill>
            </a:endParaRPr>
          </a:p>
          <a:p>
            <a:endParaRPr lang="en-US" altLang="ja-JP" b="1" dirty="0">
              <a:solidFill>
                <a:schemeClr val="accent1"/>
              </a:solidFill>
            </a:endParaRPr>
          </a:p>
          <a:p>
            <a:r>
              <a:rPr lang="en-US" altLang="ja-JP" b="1" dirty="0">
                <a:solidFill>
                  <a:schemeClr val="accent1"/>
                </a:solidFill>
              </a:rPr>
              <a:t> Fringe :</a:t>
            </a:r>
            <a:r>
              <a:rPr lang="en-US" altLang="ja-JP" b="1" dirty="0">
                <a:solidFill>
                  <a:schemeClr val="accent2"/>
                </a:solidFill>
              </a:rPr>
              <a:t> </a:t>
            </a:r>
            <a:r>
              <a:rPr lang="ja-JP" altLang="en-US" b="1">
                <a:solidFill>
                  <a:schemeClr val="accent1"/>
                </a:solidFill>
              </a:rPr>
              <a:t>悪意を含むミームが拡散されやすい</a:t>
            </a:r>
            <a:r>
              <a:rPr lang="en-US" altLang="ja-JP" b="1" dirty="0">
                <a:solidFill>
                  <a:schemeClr val="accent1"/>
                </a:solidFill>
              </a:rPr>
              <a:t> SNS</a:t>
            </a:r>
          </a:p>
          <a:p>
            <a:endParaRPr lang="en-US" altLang="ja-JP" b="1" dirty="0">
              <a:solidFill>
                <a:schemeClr val="accent1"/>
              </a:solidFill>
            </a:endParaRPr>
          </a:p>
        </p:txBody>
      </p:sp>
      <p:sp>
        <p:nvSpPr>
          <p:cNvPr id="4" name="スライド番号プレースホルダー 3"/>
          <p:cNvSpPr>
            <a:spLocks noGrp="1"/>
          </p:cNvSpPr>
          <p:nvPr>
            <p:ph type="sldNum" sz="quarter" idx="12"/>
          </p:nvPr>
        </p:nvSpPr>
        <p:spPr/>
        <p:txBody>
          <a:bodyPr/>
          <a:lstStyle/>
          <a:p>
            <a:fld id="{3E48B941-74AF-4648-A5A2-DF81533F4F8C}" type="slidenum">
              <a:rPr kumimoji="1" lang="ja-JP" altLang="en-US" smtClean="0"/>
              <a:t>4</a:t>
            </a:fld>
            <a:endParaRPr kumimoji="1" lang="ja-JP" altLang="en-US" dirty="0"/>
          </a:p>
        </p:txBody>
      </p:sp>
      <p:sp>
        <p:nvSpPr>
          <p:cNvPr id="9" name="タイトル 8">
            <a:extLst>
              <a:ext uri="{FF2B5EF4-FFF2-40B4-BE49-F238E27FC236}">
                <a16:creationId xmlns:a16="http://schemas.microsoft.com/office/drawing/2014/main" id="{E3623E24-1C8C-E143-8B64-1BBDDDA9412F}"/>
              </a:ext>
            </a:extLst>
          </p:cNvPr>
          <p:cNvSpPr>
            <a:spLocks noGrp="1"/>
          </p:cNvSpPr>
          <p:nvPr>
            <p:ph type="title"/>
          </p:nvPr>
        </p:nvSpPr>
        <p:spPr>
          <a:xfrm>
            <a:off x="613774" y="142876"/>
            <a:ext cx="8207497" cy="883163"/>
          </a:xfrm>
        </p:spPr>
        <p:txBody>
          <a:bodyPr/>
          <a:lstStyle/>
          <a:p>
            <a:r>
              <a:rPr lang="ja-JP" altLang="en-US"/>
              <a:t>利用する</a:t>
            </a:r>
            <a:r>
              <a:rPr lang="en-US" altLang="ja-JP" dirty="0"/>
              <a:t> SNS </a:t>
            </a:r>
            <a:r>
              <a:rPr lang="ja-JP" altLang="en-US"/>
              <a:t>データセット</a:t>
            </a:r>
          </a:p>
        </p:txBody>
      </p:sp>
      <p:sp>
        <p:nvSpPr>
          <p:cNvPr id="2" name="正方形/長方形 1">
            <a:extLst>
              <a:ext uri="{FF2B5EF4-FFF2-40B4-BE49-F238E27FC236}">
                <a16:creationId xmlns:a16="http://schemas.microsoft.com/office/drawing/2014/main" id="{AAA186E5-F345-E24B-AC81-607F051705D7}"/>
              </a:ext>
            </a:extLst>
          </p:cNvPr>
          <p:cNvSpPr/>
          <p:nvPr/>
        </p:nvSpPr>
        <p:spPr>
          <a:xfrm>
            <a:off x="706475" y="6243246"/>
            <a:ext cx="5273201" cy="369332"/>
          </a:xfrm>
          <a:prstGeom prst="rect">
            <a:avLst/>
          </a:prstGeom>
        </p:spPr>
        <p:txBody>
          <a:bodyPr wrap="square">
            <a:spAutoFit/>
          </a:bodyPr>
          <a:lstStyle/>
          <a:p>
            <a:r>
              <a:rPr lang="en-US" altLang="ja-JP" dirty="0">
                <a:solidFill>
                  <a:schemeClr val="tx2"/>
                </a:solidFill>
                <a:ea typeface="Meiryo" panose="020B0604030504040204" pitchFamily="34" charset="-128"/>
              </a:rPr>
              <a:t>※ 2016/07/01</a:t>
            </a:r>
            <a:r>
              <a:rPr lang="en-US" altLang="ja-JP" dirty="0">
                <a:solidFill>
                  <a:schemeClr val="tx2"/>
                </a:solidFill>
                <a:latin typeface="Meiryo" panose="020B0604030504040204" pitchFamily="34" charset="-128"/>
                <a:ea typeface="Meiryo" panose="020B0604030504040204" pitchFamily="34" charset="-128"/>
              </a:rPr>
              <a:t> </a:t>
            </a:r>
            <a:r>
              <a:rPr lang="ja-JP" altLang="en-US">
                <a:solidFill>
                  <a:schemeClr val="tx2"/>
                </a:solidFill>
                <a:latin typeface="Meiryo" panose="020B0604030504040204" pitchFamily="34" charset="-128"/>
                <a:ea typeface="Meiryo" panose="020B0604030504040204" pitchFamily="34" charset="-128"/>
              </a:rPr>
              <a:t>から</a:t>
            </a:r>
            <a:r>
              <a:rPr lang="en-US" altLang="ja-JP" dirty="0">
                <a:solidFill>
                  <a:schemeClr val="tx2"/>
                </a:solidFill>
                <a:latin typeface="Meiryo" panose="020B0604030504040204" pitchFamily="34" charset="-128"/>
                <a:ea typeface="Meiryo" panose="020B0604030504040204" pitchFamily="34" charset="-128"/>
              </a:rPr>
              <a:t> </a:t>
            </a:r>
            <a:r>
              <a:rPr lang="en-US" altLang="ja-JP" dirty="0">
                <a:solidFill>
                  <a:schemeClr val="tx2"/>
                </a:solidFill>
                <a:ea typeface="Meiryo" panose="020B0604030504040204" pitchFamily="34" charset="-128"/>
              </a:rPr>
              <a:t>2017/07/31</a:t>
            </a:r>
            <a:r>
              <a:rPr lang="en-US" altLang="ja-JP" dirty="0">
                <a:solidFill>
                  <a:schemeClr val="tx2"/>
                </a:solidFill>
                <a:latin typeface="Meiryo" panose="020B0604030504040204" pitchFamily="34" charset="-128"/>
                <a:ea typeface="Meiryo" panose="020B0604030504040204" pitchFamily="34" charset="-128"/>
              </a:rPr>
              <a:t> </a:t>
            </a:r>
            <a:r>
              <a:rPr lang="ja-JP" altLang="en-US">
                <a:solidFill>
                  <a:schemeClr val="tx2"/>
                </a:solidFill>
                <a:latin typeface="Meiryo" panose="020B0604030504040204" pitchFamily="34" charset="-128"/>
                <a:ea typeface="Meiryo" panose="020B0604030504040204" pitchFamily="34" charset="-128"/>
              </a:rPr>
              <a:t>のデータを利用</a:t>
            </a:r>
            <a:endParaRPr lang="en-US" altLang="ja-JP" b="1" dirty="0">
              <a:solidFill>
                <a:schemeClr val="tx2"/>
              </a:solidFill>
              <a:latin typeface="Meiryo" panose="020B0604030504040204" pitchFamily="34" charset="-128"/>
              <a:ea typeface="Meiryo" panose="020B0604030504040204" pitchFamily="34" charset="-128"/>
            </a:endParaRPr>
          </a:p>
        </p:txBody>
      </p:sp>
      <p:graphicFrame>
        <p:nvGraphicFramePr>
          <p:cNvPr id="5" name="表 4">
            <a:extLst>
              <a:ext uri="{FF2B5EF4-FFF2-40B4-BE49-F238E27FC236}">
                <a16:creationId xmlns:a16="http://schemas.microsoft.com/office/drawing/2014/main" id="{B9153C51-07F0-604D-9EFB-7D134357B4D2}"/>
              </a:ext>
            </a:extLst>
          </p:cNvPr>
          <p:cNvGraphicFramePr>
            <a:graphicFrameLocks noGrp="1"/>
          </p:cNvGraphicFramePr>
          <p:nvPr>
            <p:extLst>
              <p:ext uri="{D42A27DB-BD31-4B8C-83A1-F6EECF244321}">
                <p14:modId xmlns:p14="http://schemas.microsoft.com/office/powerpoint/2010/main" val="823021347"/>
              </p:ext>
            </p:extLst>
          </p:nvPr>
        </p:nvGraphicFramePr>
        <p:xfrm>
          <a:off x="941293" y="1608268"/>
          <a:ext cx="7974106" cy="1188720"/>
        </p:xfrm>
        <a:graphic>
          <a:graphicData uri="http://schemas.openxmlformats.org/drawingml/2006/table">
            <a:tbl>
              <a:tblPr firstRow="1" bandRow="1">
                <a:tableStyleId>{5C22544A-7EE6-4342-B048-85BDC9FD1C3A}</a:tableStyleId>
              </a:tblPr>
              <a:tblGrid>
                <a:gridCol w="2245660">
                  <a:extLst>
                    <a:ext uri="{9D8B030D-6E8A-4147-A177-3AD203B41FA5}">
                      <a16:colId xmlns:a16="http://schemas.microsoft.com/office/drawing/2014/main" val="1266716113"/>
                    </a:ext>
                  </a:extLst>
                </a:gridCol>
                <a:gridCol w="5728446">
                  <a:extLst>
                    <a:ext uri="{9D8B030D-6E8A-4147-A177-3AD203B41FA5}">
                      <a16:colId xmlns:a16="http://schemas.microsoft.com/office/drawing/2014/main" val="4200842912"/>
                    </a:ext>
                  </a:extLst>
                </a:gridCol>
              </a:tblGrid>
              <a:tr h="342453">
                <a:tc>
                  <a:txBody>
                    <a:bodyPr/>
                    <a:lstStyle/>
                    <a:p>
                      <a:r>
                        <a:rPr kumimoji="1" lang="en-US" altLang="ja-JP" sz="2000" dirty="0"/>
                        <a:t>SNS </a:t>
                      </a:r>
                      <a:r>
                        <a:rPr kumimoji="1" lang="ja-JP" altLang="en-US" sz="2000">
                          <a:latin typeface="Meiryo" panose="020B0604030504040204" pitchFamily="34" charset="-128"/>
                          <a:ea typeface="Meiryo" panose="020B0604030504040204" pitchFamily="34" charset="-128"/>
                        </a:rPr>
                        <a:t>名</a:t>
                      </a:r>
                    </a:p>
                  </a:txBody>
                  <a:tcPr/>
                </a:tc>
                <a:tc>
                  <a:txBody>
                    <a:bodyPr/>
                    <a:lstStyle/>
                    <a:p>
                      <a:r>
                        <a:rPr kumimoji="1" lang="ja-JP" altLang="en-US" sz="2000">
                          <a:latin typeface="Meiryo" panose="020B0604030504040204" pitchFamily="34" charset="-128"/>
                          <a:ea typeface="Meiryo" panose="020B0604030504040204" pitchFamily="34" charset="-128"/>
                        </a:rPr>
                        <a:t>概要</a:t>
                      </a:r>
                    </a:p>
                  </a:txBody>
                  <a:tcPr/>
                </a:tc>
                <a:extLst>
                  <a:ext uri="{0D108BD9-81ED-4DB2-BD59-A6C34878D82A}">
                    <a16:rowId xmlns:a16="http://schemas.microsoft.com/office/drawing/2014/main" val="2849504486"/>
                  </a:ext>
                </a:extLst>
              </a:tr>
              <a:tr h="370840">
                <a:tc>
                  <a:txBody>
                    <a:bodyPr/>
                    <a:lstStyle/>
                    <a:p>
                      <a:r>
                        <a:rPr kumimoji="1" lang="en-US" altLang="ja-JP" sz="2000" dirty="0"/>
                        <a:t>Twitter</a:t>
                      </a:r>
                      <a:endParaRPr kumimoji="1" lang="ja-JP" altLang="en-US" sz="200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2000" dirty="0"/>
                        <a:t>140 </a:t>
                      </a:r>
                      <a:r>
                        <a:rPr lang="ja-JP" altLang="en-US" sz="2000">
                          <a:latin typeface="Meiryo" panose="020B0604030504040204" pitchFamily="34" charset="-128"/>
                          <a:ea typeface="Meiryo" panose="020B0604030504040204" pitchFamily="34" charset="-128"/>
                        </a:rPr>
                        <a:t>字以内の短い記事を投稿し合うサイト</a:t>
                      </a:r>
                      <a:endParaRPr lang="en-US" altLang="ja-JP" sz="2000" dirty="0">
                        <a:latin typeface="Meiryo" panose="020B0604030504040204" pitchFamily="34" charset="-128"/>
                        <a:ea typeface="Meiryo" panose="020B0604030504040204" pitchFamily="34" charset="-128"/>
                      </a:endParaRPr>
                    </a:p>
                  </a:txBody>
                  <a:tcPr/>
                </a:tc>
                <a:extLst>
                  <a:ext uri="{0D108BD9-81ED-4DB2-BD59-A6C34878D82A}">
                    <a16:rowId xmlns:a16="http://schemas.microsoft.com/office/drawing/2014/main" val="4229660297"/>
                  </a:ext>
                </a:extLst>
              </a:tr>
              <a:tr h="370840">
                <a:tc>
                  <a:txBody>
                    <a:bodyPr/>
                    <a:lstStyle/>
                    <a:p>
                      <a:r>
                        <a:rPr kumimoji="1" lang="en-US" altLang="ja-JP" sz="2000" dirty="0"/>
                        <a:t>Reddit</a:t>
                      </a:r>
                      <a:endParaRPr kumimoji="1" lang="ja-JP" altLang="en-US" sz="200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2000">
                          <a:latin typeface="Meiryo" panose="020B0604030504040204" pitchFamily="34" charset="-128"/>
                          <a:ea typeface="Meiryo" panose="020B0604030504040204" pitchFamily="34" charset="-128"/>
                        </a:rPr>
                        <a:t>ニュース記事</a:t>
                      </a:r>
                      <a:r>
                        <a:rPr lang="en-US" altLang="ja-JP" sz="2000" dirty="0">
                          <a:latin typeface="+mn-lt"/>
                          <a:ea typeface="Meiryo" panose="020B0604030504040204" pitchFamily="34" charset="-128"/>
                        </a:rPr>
                        <a:t>,</a:t>
                      </a:r>
                      <a:r>
                        <a:rPr lang="en-US" altLang="ja-JP" sz="2000" dirty="0">
                          <a:latin typeface="Meiryo" panose="020B0604030504040204" pitchFamily="34" charset="-128"/>
                          <a:ea typeface="Meiryo" panose="020B0604030504040204" pitchFamily="34" charset="-128"/>
                        </a:rPr>
                        <a:t> </a:t>
                      </a:r>
                      <a:r>
                        <a:rPr lang="ja-JP" altLang="en-US" sz="2000">
                          <a:latin typeface="Meiryo" panose="020B0604030504040204" pitchFamily="34" charset="-128"/>
                          <a:ea typeface="Meiryo" panose="020B0604030504040204" pitchFamily="34" charset="-128"/>
                        </a:rPr>
                        <a:t>画像やテキストの投稿サイト</a:t>
                      </a:r>
                      <a:endParaRPr lang="en-US" altLang="ja-JP" sz="2000" dirty="0">
                        <a:latin typeface="Meiryo" panose="020B0604030504040204" pitchFamily="34" charset="-128"/>
                        <a:ea typeface="Meiryo" panose="020B0604030504040204" pitchFamily="34" charset="-128"/>
                      </a:endParaRPr>
                    </a:p>
                  </a:txBody>
                  <a:tcPr/>
                </a:tc>
                <a:extLst>
                  <a:ext uri="{0D108BD9-81ED-4DB2-BD59-A6C34878D82A}">
                    <a16:rowId xmlns:a16="http://schemas.microsoft.com/office/drawing/2014/main" val="3442802741"/>
                  </a:ext>
                </a:extLst>
              </a:tr>
            </a:tbl>
          </a:graphicData>
        </a:graphic>
      </p:graphicFrame>
      <p:graphicFrame>
        <p:nvGraphicFramePr>
          <p:cNvPr id="11" name="表 10">
            <a:extLst>
              <a:ext uri="{FF2B5EF4-FFF2-40B4-BE49-F238E27FC236}">
                <a16:creationId xmlns:a16="http://schemas.microsoft.com/office/drawing/2014/main" id="{AC776F23-413D-724C-8774-AB7466D37D21}"/>
              </a:ext>
            </a:extLst>
          </p:cNvPr>
          <p:cNvGraphicFramePr>
            <a:graphicFrameLocks noGrp="1"/>
          </p:cNvGraphicFramePr>
          <p:nvPr>
            <p:extLst>
              <p:ext uri="{D42A27DB-BD31-4B8C-83A1-F6EECF244321}">
                <p14:modId xmlns:p14="http://schemas.microsoft.com/office/powerpoint/2010/main" val="4241444052"/>
              </p:ext>
            </p:extLst>
          </p:nvPr>
        </p:nvGraphicFramePr>
        <p:xfrm>
          <a:off x="941294" y="3426308"/>
          <a:ext cx="7974106" cy="1584960"/>
        </p:xfrm>
        <a:graphic>
          <a:graphicData uri="http://schemas.openxmlformats.org/drawingml/2006/table">
            <a:tbl>
              <a:tblPr firstRow="1" bandRow="1">
                <a:tableStyleId>{5C22544A-7EE6-4342-B048-85BDC9FD1C3A}</a:tableStyleId>
              </a:tblPr>
              <a:tblGrid>
                <a:gridCol w="2245659">
                  <a:extLst>
                    <a:ext uri="{9D8B030D-6E8A-4147-A177-3AD203B41FA5}">
                      <a16:colId xmlns:a16="http://schemas.microsoft.com/office/drawing/2014/main" val="1266716113"/>
                    </a:ext>
                  </a:extLst>
                </a:gridCol>
                <a:gridCol w="5728447">
                  <a:extLst>
                    <a:ext uri="{9D8B030D-6E8A-4147-A177-3AD203B41FA5}">
                      <a16:colId xmlns:a16="http://schemas.microsoft.com/office/drawing/2014/main" val="4200842912"/>
                    </a:ext>
                  </a:extLst>
                </a:gridCol>
              </a:tblGrid>
              <a:tr h="342453">
                <a:tc>
                  <a:txBody>
                    <a:bodyPr/>
                    <a:lstStyle/>
                    <a:p>
                      <a:r>
                        <a:rPr kumimoji="1" lang="en-US" altLang="ja-JP" sz="2000" dirty="0"/>
                        <a:t>SNS </a:t>
                      </a:r>
                      <a:r>
                        <a:rPr kumimoji="1" lang="ja-JP" altLang="en-US" sz="2000">
                          <a:latin typeface="Meiryo" panose="020B0604030504040204" pitchFamily="34" charset="-128"/>
                          <a:ea typeface="Meiryo" panose="020B0604030504040204" pitchFamily="34" charset="-128"/>
                        </a:rPr>
                        <a:t>名</a:t>
                      </a:r>
                    </a:p>
                  </a:txBody>
                  <a:tcPr/>
                </a:tc>
                <a:tc>
                  <a:txBody>
                    <a:bodyPr/>
                    <a:lstStyle/>
                    <a:p>
                      <a:r>
                        <a:rPr kumimoji="1" lang="ja-JP" altLang="en-US" sz="2000">
                          <a:latin typeface="Meiryo" panose="020B0604030504040204" pitchFamily="34" charset="-128"/>
                          <a:ea typeface="Meiryo" panose="020B0604030504040204" pitchFamily="34" charset="-128"/>
                        </a:rPr>
                        <a:t>概要</a:t>
                      </a:r>
                    </a:p>
                  </a:txBody>
                  <a:tcPr/>
                </a:tc>
                <a:extLst>
                  <a:ext uri="{0D108BD9-81ED-4DB2-BD59-A6C34878D82A}">
                    <a16:rowId xmlns:a16="http://schemas.microsoft.com/office/drawing/2014/main" val="2849504486"/>
                  </a:ext>
                </a:extLst>
              </a:tr>
              <a:tr h="370840">
                <a:tc>
                  <a:txBody>
                    <a:bodyPr/>
                    <a:lstStyle/>
                    <a:p>
                      <a:r>
                        <a:rPr kumimoji="1" lang="en-US" altLang="ja-JP" sz="2000" dirty="0" err="1"/>
                        <a:t>The_Donald</a:t>
                      </a:r>
                      <a:r>
                        <a:rPr kumimoji="1" lang="en-US" altLang="ja-JP" sz="2000" dirty="0"/>
                        <a:t> (T_D)</a:t>
                      </a:r>
                      <a:endParaRPr kumimoji="1" lang="ja-JP" altLang="en-US" sz="200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2000" dirty="0"/>
                        <a:t>Reddit </a:t>
                      </a:r>
                      <a:r>
                        <a:rPr lang="ja-JP" altLang="en-US" sz="2000">
                          <a:latin typeface="Meiryo" panose="020B0604030504040204" pitchFamily="34" charset="-128"/>
                          <a:ea typeface="Meiryo" panose="020B0604030504040204" pitchFamily="34" charset="-128"/>
                        </a:rPr>
                        <a:t>のトランプについてのチャンネル</a:t>
                      </a:r>
                      <a:endParaRPr lang="en-US" altLang="ja-JP" sz="2000" dirty="0">
                        <a:latin typeface="Meiryo" panose="020B0604030504040204" pitchFamily="34" charset="-128"/>
                        <a:ea typeface="Meiryo" panose="020B0604030504040204" pitchFamily="34" charset="-128"/>
                      </a:endParaRPr>
                    </a:p>
                  </a:txBody>
                  <a:tcPr/>
                </a:tc>
                <a:extLst>
                  <a:ext uri="{0D108BD9-81ED-4DB2-BD59-A6C34878D82A}">
                    <a16:rowId xmlns:a16="http://schemas.microsoft.com/office/drawing/2014/main" val="4229660297"/>
                  </a:ext>
                </a:extLst>
              </a:tr>
              <a:tr h="370840">
                <a:tc>
                  <a:txBody>
                    <a:bodyPr/>
                    <a:lstStyle/>
                    <a:p>
                      <a:r>
                        <a:rPr kumimoji="1" lang="en-US" altLang="ja-JP" sz="2000" dirty="0"/>
                        <a:t>/pol/</a:t>
                      </a:r>
                      <a:endParaRPr kumimoji="1" lang="ja-JP" altLang="en-US" sz="200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2000">
                          <a:latin typeface="Meiryo" panose="020B0604030504040204" pitchFamily="34" charset="-128"/>
                          <a:ea typeface="Meiryo" panose="020B0604030504040204" pitchFamily="34" charset="-128"/>
                        </a:rPr>
                        <a:t>匿名の掲示板</a:t>
                      </a:r>
                      <a:r>
                        <a:rPr lang="en-US" altLang="ja-JP" sz="2000" dirty="0">
                          <a:latin typeface="Meiryo" panose="020B0604030504040204" pitchFamily="34" charset="-128"/>
                          <a:ea typeface="Meiryo" panose="020B0604030504040204" pitchFamily="34" charset="-128"/>
                        </a:rPr>
                        <a:t> </a:t>
                      </a:r>
                      <a:r>
                        <a:rPr lang="en-US" altLang="ja-JP" sz="2000" dirty="0"/>
                        <a:t>4chan </a:t>
                      </a:r>
                      <a:r>
                        <a:rPr lang="ja-JP" altLang="en-US" sz="2000">
                          <a:latin typeface="Meiryo" panose="020B0604030504040204" pitchFamily="34" charset="-128"/>
                          <a:ea typeface="Meiryo" panose="020B0604030504040204" pitchFamily="34" charset="-128"/>
                        </a:rPr>
                        <a:t>の政治チャンネル</a:t>
                      </a:r>
                      <a:endParaRPr lang="en-US" altLang="ja-JP" sz="2000" dirty="0">
                        <a:latin typeface="Meiryo" panose="020B0604030504040204" pitchFamily="34" charset="-128"/>
                        <a:ea typeface="Meiryo" panose="020B0604030504040204" pitchFamily="34" charset="-128"/>
                      </a:endParaRPr>
                    </a:p>
                  </a:txBody>
                  <a:tcPr/>
                </a:tc>
                <a:extLst>
                  <a:ext uri="{0D108BD9-81ED-4DB2-BD59-A6C34878D82A}">
                    <a16:rowId xmlns:a16="http://schemas.microsoft.com/office/drawing/2014/main" val="3442802741"/>
                  </a:ext>
                </a:extLst>
              </a:tr>
              <a:tr h="370840">
                <a:tc>
                  <a:txBody>
                    <a:bodyPr/>
                    <a:lstStyle/>
                    <a:p>
                      <a:r>
                        <a:rPr kumimoji="1" lang="en-US" altLang="ja-JP" sz="2000" dirty="0"/>
                        <a:t>Gab</a:t>
                      </a:r>
                      <a:endParaRPr kumimoji="1" lang="ja-JP" altLang="en-US" sz="200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2000">
                          <a:latin typeface="Meiryo" panose="020B0604030504040204" pitchFamily="34" charset="-128"/>
                          <a:ea typeface="Meiryo" panose="020B0604030504040204" pitchFamily="34" charset="-128"/>
                        </a:rPr>
                        <a:t>ほぼ規制がない</a:t>
                      </a:r>
                      <a:r>
                        <a:rPr lang="en-US" altLang="ja-JP" sz="2000" dirty="0">
                          <a:latin typeface="+mn-lt"/>
                          <a:ea typeface="Meiryo" panose="020B0604030504040204" pitchFamily="34" charset="-128"/>
                        </a:rPr>
                        <a:t>,</a:t>
                      </a:r>
                      <a:r>
                        <a:rPr lang="en-US" altLang="ja-JP" sz="2000" dirty="0">
                          <a:latin typeface="Meiryo" panose="020B0604030504040204" pitchFamily="34" charset="-128"/>
                          <a:ea typeface="Meiryo" panose="020B0604030504040204" pitchFamily="34" charset="-128"/>
                        </a:rPr>
                        <a:t> </a:t>
                      </a:r>
                      <a:r>
                        <a:rPr lang="ja-JP" altLang="en-US" sz="2000">
                          <a:latin typeface="Meiryo" panose="020B0604030504040204" pitchFamily="34" charset="-128"/>
                          <a:ea typeface="Meiryo" panose="020B0604030504040204" pitchFamily="34" charset="-128"/>
                        </a:rPr>
                        <a:t>言論の自由を尊重するサイト</a:t>
                      </a:r>
                      <a:endParaRPr lang="en-US" altLang="ja-JP" sz="2000" dirty="0">
                        <a:latin typeface="Meiryo" panose="020B0604030504040204" pitchFamily="34" charset="-128"/>
                        <a:ea typeface="Meiryo" panose="020B0604030504040204" pitchFamily="34" charset="-128"/>
                      </a:endParaRPr>
                    </a:p>
                  </a:txBody>
                  <a:tcPr/>
                </a:tc>
                <a:extLst>
                  <a:ext uri="{0D108BD9-81ED-4DB2-BD59-A6C34878D82A}">
                    <a16:rowId xmlns:a16="http://schemas.microsoft.com/office/drawing/2014/main" val="1427887912"/>
                  </a:ext>
                </a:extLst>
              </a:tr>
            </a:tbl>
          </a:graphicData>
        </a:graphic>
      </p:graphicFrame>
    </p:spTree>
    <p:extLst>
      <p:ext uri="{BB962C8B-B14F-4D97-AF65-F5344CB8AC3E}">
        <p14:creationId xmlns:p14="http://schemas.microsoft.com/office/powerpoint/2010/main" val="33488668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628650" y="1171579"/>
            <a:ext cx="8020050" cy="3940067"/>
          </a:xfrm>
        </p:spPr>
        <p:txBody>
          <a:bodyPr>
            <a:normAutofit/>
          </a:bodyPr>
          <a:lstStyle/>
          <a:p>
            <a:r>
              <a:rPr lang="en-US" altLang="ja-JP" b="1" dirty="0">
                <a:solidFill>
                  <a:schemeClr val="accent2"/>
                </a:solidFill>
              </a:rPr>
              <a:t> </a:t>
            </a:r>
            <a:r>
              <a:rPr lang="en-US" altLang="ja-JP" b="1" dirty="0">
                <a:solidFill>
                  <a:schemeClr val="accent1"/>
                </a:solidFill>
              </a:rPr>
              <a:t>Know Your Meme (KYM)</a:t>
            </a:r>
          </a:p>
          <a:p>
            <a:pPr lvl="1"/>
            <a:r>
              <a:rPr lang="ja-JP" altLang="en-US" b="1" dirty="0"/>
              <a:t>ミームの辞書をまとめたクラウドソーシングサービス</a:t>
            </a:r>
            <a:endParaRPr lang="en-US" altLang="ja-JP" b="1" dirty="0"/>
          </a:p>
          <a:p>
            <a:pPr lvl="1"/>
            <a:r>
              <a:rPr lang="ja-JP" altLang="en-US" dirty="0"/>
              <a:t>ミームに対して役立つメタデータ</a:t>
            </a:r>
            <a:r>
              <a:rPr lang="ja-JP" altLang="en-US"/>
              <a:t>を供給</a:t>
            </a:r>
            <a:endParaRPr lang="en-US" altLang="ja-JP" dirty="0"/>
          </a:p>
          <a:p>
            <a:pPr lvl="2"/>
            <a:r>
              <a:rPr kumimoji="1" lang="ja-JP" altLang="en-US" dirty="0"/>
              <a:t>キーワードタグ</a:t>
            </a:r>
            <a:endParaRPr kumimoji="1" lang="en-US" altLang="ja-JP" dirty="0"/>
          </a:p>
          <a:p>
            <a:pPr lvl="2"/>
            <a:r>
              <a:rPr kumimoji="1" lang="ja-JP" altLang="en-US" dirty="0"/>
              <a:t>説明</a:t>
            </a:r>
            <a:endParaRPr kumimoji="1" lang="en-US" altLang="ja-JP" dirty="0"/>
          </a:p>
          <a:p>
            <a:pPr lvl="2"/>
            <a:r>
              <a:rPr lang="ja-JP" altLang="en-US" dirty="0"/>
              <a:t>例</a:t>
            </a:r>
            <a:endParaRPr lang="en-US" altLang="ja-JP" dirty="0"/>
          </a:p>
          <a:p>
            <a:pPr lvl="2"/>
            <a:r>
              <a:rPr kumimoji="1" lang="ja-JP" altLang="en-US" dirty="0"/>
              <a:t>イメージギャラリー</a:t>
            </a:r>
            <a:endParaRPr kumimoji="1" lang="en-US" altLang="ja-JP" dirty="0"/>
          </a:p>
          <a:p>
            <a:pPr lvl="1"/>
            <a:endParaRPr kumimoji="1" lang="en-US" altLang="ja-JP" dirty="0"/>
          </a:p>
          <a:p>
            <a:endParaRPr kumimoji="1" lang="ja-JP" altLang="en-US" dirty="0"/>
          </a:p>
        </p:txBody>
      </p:sp>
      <p:sp>
        <p:nvSpPr>
          <p:cNvPr id="4" name="スライド番号プレースホルダー 3"/>
          <p:cNvSpPr>
            <a:spLocks noGrp="1"/>
          </p:cNvSpPr>
          <p:nvPr>
            <p:ph type="sldNum" sz="quarter" idx="12"/>
          </p:nvPr>
        </p:nvSpPr>
        <p:spPr/>
        <p:txBody>
          <a:bodyPr/>
          <a:lstStyle/>
          <a:p>
            <a:fld id="{3E48B941-74AF-4648-A5A2-DF81533F4F8C}" type="slidenum">
              <a:rPr kumimoji="1" lang="ja-JP" altLang="en-US" smtClean="0"/>
              <a:t>5</a:t>
            </a:fld>
            <a:endParaRPr kumimoji="1" lang="ja-JP" altLang="en-US"/>
          </a:p>
        </p:txBody>
      </p:sp>
      <mc:AlternateContent xmlns:mc="http://schemas.openxmlformats.org/markup-compatibility/2006" xmlns:a14="http://schemas.microsoft.com/office/drawing/2010/main">
        <mc:Choice Requires="a14">
          <p:graphicFrame>
            <p:nvGraphicFramePr>
              <p:cNvPr id="6" name="表 5"/>
              <p:cNvGraphicFramePr>
                <a:graphicFrameLocks noGrp="1"/>
              </p:cNvGraphicFramePr>
              <p:nvPr>
                <p:extLst>
                  <p:ext uri="{D42A27DB-BD31-4B8C-83A1-F6EECF244321}">
                    <p14:modId xmlns:p14="http://schemas.microsoft.com/office/powerpoint/2010/main" val="1954410910"/>
                  </p:ext>
                </p:extLst>
              </p:nvPr>
            </p:nvGraphicFramePr>
            <p:xfrm>
              <a:off x="393362" y="4895439"/>
              <a:ext cx="8487514" cy="1788556"/>
            </p:xfrm>
            <a:graphic>
              <a:graphicData uri="http://schemas.openxmlformats.org/drawingml/2006/table">
                <a:tbl>
                  <a:tblPr firstRow="1" bandRow="1">
                    <a:tableStyleId>{5C22544A-7EE6-4342-B048-85BDC9FD1C3A}</a:tableStyleId>
                  </a:tblPr>
                  <a:tblGrid>
                    <a:gridCol w="1997458">
                      <a:extLst>
                        <a:ext uri="{9D8B030D-6E8A-4147-A177-3AD203B41FA5}">
                          <a16:colId xmlns:a16="http://schemas.microsoft.com/office/drawing/2014/main" val="20000"/>
                        </a:ext>
                      </a:extLst>
                    </a:gridCol>
                    <a:gridCol w="1295154">
                      <a:extLst>
                        <a:ext uri="{9D8B030D-6E8A-4147-A177-3AD203B41FA5}">
                          <a16:colId xmlns:a16="http://schemas.microsoft.com/office/drawing/2014/main" val="20001"/>
                        </a:ext>
                      </a:extLst>
                    </a:gridCol>
                    <a:gridCol w="1295154">
                      <a:extLst>
                        <a:ext uri="{9D8B030D-6E8A-4147-A177-3AD203B41FA5}">
                          <a16:colId xmlns:a16="http://schemas.microsoft.com/office/drawing/2014/main" val="20002"/>
                        </a:ext>
                      </a:extLst>
                    </a:gridCol>
                    <a:gridCol w="1299916">
                      <a:extLst>
                        <a:ext uri="{9D8B030D-6E8A-4147-A177-3AD203B41FA5}">
                          <a16:colId xmlns:a16="http://schemas.microsoft.com/office/drawing/2014/main" val="20003"/>
                        </a:ext>
                      </a:extLst>
                    </a:gridCol>
                    <a:gridCol w="1299916">
                      <a:extLst>
                        <a:ext uri="{9D8B030D-6E8A-4147-A177-3AD203B41FA5}">
                          <a16:colId xmlns:a16="http://schemas.microsoft.com/office/drawing/2014/main" val="20004"/>
                        </a:ext>
                      </a:extLst>
                    </a:gridCol>
                    <a:gridCol w="1299916">
                      <a:extLst>
                        <a:ext uri="{9D8B030D-6E8A-4147-A177-3AD203B41FA5}">
                          <a16:colId xmlns:a16="http://schemas.microsoft.com/office/drawing/2014/main" val="20005"/>
                        </a:ext>
                      </a:extLst>
                    </a:gridCol>
                  </a:tblGrid>
                  <a:tr h="439814">
                    <a:tc>
                      <a:txBody>
                        <a:bodyPr/>
                        <a:lstStyle/>
                        <a:p>
                          <a:pPr algn="ctr"/>
                          <a:endParaRPr kumimoji="1" lang="ja-JP" altLang="en-US" sz="2200" dirty="0">
                            <a:latin typeface="Meiryo" charset="-128"/>
                            <a:ea typeface="Meiryo" charset="-128"/>
                            <a:cs typeface="Meiryo" charset="-128"/>
                          </a:endParaRPr>
                        </a:p>
                      </a:txBody>
                      <a:tcPr marL="109954" marR="109954" marT="54977" marB="54977"/>
                    </a:tc>
                    <a:tc>
                      <a:txBody>
                        <a:bodyPr/>
                        <a:lstStyle/>
                        <a:p>
                          <a:pPr algn="ctr"/>
                          <a:r>
                            <a:rPr kumimoji="1" lang="en-US" altLang="ja-JP" sz="2200" dirty="0">
                              <a:latin typeface="+mn-lt"/>
                              <a:ea typeface="Meiryo" charset="-128"/>
                              <a:cs typeface="Meiryo" charset="-128"/>
                            </a:rPr>
                            <a:t>Twitter</a:t>
                          </a:r>
                          <a:endParaRPr kumimoji="1" lang="ja-JP" altLang="en-US" sz="2200" dirty="0">
                            <a:latin typeface="+mn-lt"/>
                            <a:ea typeface="Meiryo" charset="-128"/>
                            <a:cs typeface="Meiryo" charset="-128"/>
                          </a:endParaRPr>
                        </a:p>
                      </a:txBody>
                      <a:tcPr marL="109954" marR="109954" marT="54977" marB="54977"/>
                    </a:tc>
                    <a:tc>
                      <a:txBody>
                        <a:bodyPr/>
                        <a:lstStyle/>
                        <a:p>
                          <a:pPr algn="ctr"/>
                          <a:r>
                            <a:rPr kumimoji="1" lang="en-US" altLang="ja-JP" sz="2200" dirty="0">
                              <a:latin typeface="+mn-lt"/>
                              <a:ea typeface="Meiryo" charset="-128"/>
                              <a:cs typeface="Meiryo" charset="-128"/>
                            </a:rPr>
                            <a:t>Reddit</a:t>
                          </a:r>
                          <a:endParaRPr kumimoji="1" lang="ja-JP" altLang="en-US" sz="2200" dirty="0">
                            <a:latin typeface="+mn-lt"/>
                            <a:ea typeface="Meiryo" charset="-128"/>
                            <a:cs typeface="Meiryo" charset="-128"/>
                          </a:endParaRPr>
                        </a:p>
                      </a:txBody>
                      <a:tcPr marL="109954" marR="109954" marT="54977" marB="54977"/>
                    </a:tc>
                    <a:tc>
                      <a:txBody>
                        <a:bodyPr/>
                        <a:lstStyle/>
                        <a:p>
                          <a:pPr algn="ctr"/>
                          <a:r>
                            <a:rPr kumimoji="1" lang="en-US" altLang="ja-JP" sz="2200" dirty="0">
                              <a:latin typeface="+mn-lt"/>
                              <a:ea typeface="Meiryo" charset="-128"/>
                              <a:cs typeface="Meiryo" charset="-128"/>
                            </a:rPr>
                            <a:t>/pol/</a:t>
                          </a:r>
                          <a:endParaRPr kumimoji="1" lang="ja-JP" altLang="en-US" sz="2200" dirty="0">
                            <a:latin typeface="+mn-lt"/>
                            <a:ea typeface="Meiryo" charset="-128"/>
                            <a:cs typeface="Meiryo" charset="-128"/>
                          </a:endParaRPr>
                        </a:p>
                      </a:txBody>
                      <a:tcPr marL="109954" marR="109954" marT="54977" marB="54977"/>
                    </a:tc>
                    <a:tc>
                      <a:txBody>
                        <a:bodyPr/>
                        <a:lstStyle/>
                        <a:p>
                          <a:pPr algn="ctr"/>
                          <a:r>
                            <a:rPr kumimoji="1" lang="en-US" altLang="ja-JP" sz="2200" dirty="0">
                              <a:latin typeface="+mn-lt"/>
                              <a:ea typeface="Meiryo" charset="-128"/>
                              <a:cs typeface="Meiryo" charset="-128"/>
                            </a:rPr>
                            <a:t>Gab</a:t>
                          </a:r>
                          <a:endParaRPr kumimoji="1" lang="ja-JP" altLang="en-US" sz="2200" dirty="0">
                            <a:latin typeface="+mn-lt"/>
                            <a:ea typeface="Meiryo" charset="-128"/>
                            <a:cs typeface="Meiryo" charset="-128"/>
                          </a:endParaRPr>
                        </a:p>
                      </a:txBody>
                      <a:tcPr marL="109954" marR="109954" marT="54977" marB="54977"/>
                    </a:tc>
                    <a:tc>
                      <a:txBody>
                        <a:bodyPr/>
                        <a:lstStyle/>
                        <a:p>
                          <a:pPr algn="ctr"/>
                          <a:r>
                            <a:rPr kumimoji="1" lang="en-US" altLang="ja-JP" sz="2200" dirty="0">
                              <a:latin typeface="+mn-lt"/>
                              <a:ea typeface="Meiryo" charset="-128"/>
                              <a:cs typeface="Meiryo" charset="-128"/>
                            </a:rPr>
                            <a:t>KYM</a:t>
                          </a:r>
                          <a:endParaRPr kumimoji="1" lang="ja-JP" altLang="en-US" sz="2200" dirty="0">
                            <a:latin typeface="+mn-lt"/>
                            <a:ea typeface="Meiryo" charset="-128"/>
                            <a:cs typeface="Meiryo" charset="-128"/>
                          </a:endParaRPr>
                        </a:p>
                      </a:txBody>
                      <a:tcPr marL="109954" marR="109954" marT="54977" marB="54977"/>
                    </a:tc>
                    <a:extLst>
                      <a:ext uri="{0D108BD9-81ED-4DB2-BD59-A6C34878D82A}">
                        <a16:rowId xmlns:a16="http://schemas.microsoft.com/office/drawing/2014/main" val="10000"/>
                      </a:ext>
                    </a:extLst>
                  </a:tr>
                  <a:tr h="439814">
                    <a:tc>
                      <a:txBody>
                        <a:bodyPr/>
                        <a:lstStyle/>
                        <a:p>
                          <a:pPr algn="ctr"/>
                          <a:r>
                            <a:rPr kumimoji="1" lang="ja-JP" altLang="en-US" sz="2200" dirty="0">
                              <a:solidFill>
                                <a:schemeClr val="tx2"/>
                              </a:solidFill>
                              <a:latin typeface="Meiryo" charset="-128"/>
                              <a:ea typeface="Meiryo" charset="-128"/>
                              <a:cs typeface="Meiryo" charset="-128"/>
                            </a:rPr>
                            <a:t>投稿数</a:t>
                          </a:r>
                        </a:p>
                      </a:txBody>
                      <a:tcPr marL="109954" marR="109954" marT="54977" marB="54977"/>
                    </a:tc>
                    <a:tc>
                      <a:txBody>
                        <a:bodyPr/>
                        <a:lstStyle/>
                        <a:p>
                          <a:pPr algn="ctr"/>
                          <a14:m>
                            <m:oMathPara xmlns:m="http://schemas.openxmlformats.org/officeDocument/2006/math">
                              <m:oMathParaPr>
                                <m:jc m:val="centerGroup"/>
                              </m:oMathParaPr>
                              <m:oMath xmlns:m="http://schemas.openxmlformats.org/officeDocument/2006/math">
                                <m:r>
                                  <a:rPr kumimoji="1" lang="en-US" altLang="ja-JP" sz="2200" b="0" i="1" smtClean="0">
                                    <a:solidFill>
                                      <a:schemeClr val="tx2"/>
                                    </a:solidFill>
                                    <a:latin typeface="Cambria Math" panose="02040503050406030204" pitchFamily="18" charset="0"/>
                                    <a:ea typeface="Meiryo" charset="-128"/>
                                    <a:cs typeface="Meiryo" charset="-128"/>
                                  </a:rPr>
                                  <m:t>1.4×</m:t>
                                </m:r>
                                <m:sSup>
                                  <m:sSupPr>
                                    <m:ctrlPr>
                                      <a:rPr kumimoji="1" lang="en-US" altLang="ja-JP" sz="2200" b="0" i="1" smtClean="0">
                                        <a:solidFill>
                                          <a:schemeClr val="tx2"/>
                                        </a:solidFill>
                                        <a:latin typeface="Cambria Math" panose="02040503050406030204" pitchFamily="18" charset="0"/>
                                        <a:ea typeface="Meiryo" charset="-128"/>
                                        <a:cs typeface="Meiryo" charset="-128"/>
                                      </a:rPr>
                                    </m:ctrlPr>
                                  </m:sSupPr>
                                  <m:e>
                                    <m:r>
                                      <a:rPr kumimoji="1" lang="en-US" altLang="ja-JP" sz="2200" b="0" i="1" smtClean="0">
                                        <a:solidFill>
                                          <a:schemeClr val="tx2"/>
                                        </a:solidFill>
                                        <a:latin typeface="Cambria Math" panose="02040503050406030204" pitchFamily="18" charset="0"/>
                                        <a:ea typeface="Meiryo" charset="-128"/>
                                        <a:cs typeface="Meiryo" charset="-128"/>
                                      </a:rPr>
                                      <m:t>10</m:t>
                                    </m:r>
                                  </m:e>
                                  <m:sup>
                                    <m:r>
                                      <a:rPr kumimoji="1" lang="en-US" altLang="ja-JP" sz="2200" b="0" i="1" smtClean="0">
                                        <a:solidFill>
                                          <a:schemeClr val="tx2"/>
                                        </a:solidFill>
                                        <a:latin typeface="Cambria Math" panose="02040503050406030204" pitchFamily="18" charset="0"/>
                                        <a:ea typeface="Meiryo" charset="-128"/>
                                        <a:cs typeface="Meiryo" charset="-128"/>
                                      </a:rPr>
                                      <m:t>9</m:t>
                                    </m:r>
                                  </m:sup>
                                </m:sSup>
                              </m:oMath>
                            </m:oMathPara>
                          </a14:m>
                          <a:endParaRPr kumimoji="1" lang="ja-JP" altLang="en-US" sz="2200" dirty="0">
                            <a:solidFill>
                              <a:schemeClr val="tx2"/>
                            </a:solidFill>
                            <a:latin typeface="+mn-lt"/>
                            <a:ea typeface="Meiryo" charset="-128"/>
                            <a:cs typeface="Meiryo" charset="-128"/>
                          </a:endParaRPr>
                        </a:p>
                      </a:txBody>
                      <a:tcPr marL="109954" marR="109954" marT="54977" marB="54977"/>
                    </a:tc>
                    <a:tc>
                      <a:txBody>
                        <a:bodyPr/>
                        <a:lstStyle/>
                        <a:p>
                          <a:pPr algn="ctr"/>
                          <a14:m>
                            <m:oMathPara xmlns:m="http://schemas.openxmlformats.org/officeDocument/2006/math">
                              <m:oMathParaPr>
                                <m:jc m:val="centerGroup"/>
                              </m:oMathParaPr>
                              <m:oMath xmlns:m="http://schemas.openxmlformats.org/officeDocument/2006/math">
                                <m:r>
                                  <a:rPr kumimoji="1" lang="en-US" altLang="ja-JP" sz="2200" b="0" i="1" smtClean="0">
                                    <a:solidFill>
                                      <a:schemeClr val="tx2"/>
                                    </a:solidFill>
                                    <a:latin typeface="Cambria Math" panose="02040503050406030204" pitchFamily="18" charset="0"/>
                                    <a:ea typeface="Meiryo" charset="-128"/>
                                    <a:cs typeface="Meiryo" charset="-128"/>
                                  </a:rPr>
                                  <m:t>1.0×</m:t>
                                </m:r>
                                <m:sSup>
                                  <m:sSupPr>
                                    <m:ctrlPr>
                                      <a:rPr kumimoji="1" lang="en-US" altLang="ja-JP" sz="2200" b="0" i="1" smtClean="0">
                                        <a:solidFill>
                                          <a:schemeClr val="tx2"/>
                                        </a:solidFill>
                                        <a:latin typeface="Cambria Math" panose="02040503050406030204" pitchFamily="18" charset="0"/>
                                        <a:ea typeface="Meiryo" charset="-128"/>
                                        <a:cs typeface="Meiryo" charset="-128"/>
                                      </a:rPr>
                                    </m:ctrlPr>
                                  </m:sSupPr>
                                  <m:e>
                                    <m:r>
                                      <a:rPr kumimoji="1" lang="en-US" altLang="ja-JP" sz="2200" b="0" i="1" smtClean="0">
                                        <a:solidFill>
                                          <a:schemeClr val="tx2"/>
                                        </a:solidFill>
                                        <a:latin typeface="Cambria Math" panose="02040503050406030204" pitchFamily="18" charset="0"/>
                                        <a:ea typeface="Meiryo" charset="-128"/>
                                        <a:cs typeface="Meiryo" charset="-128"/>
                                      </a:rPr>
                                      <m:t>10</m:t>
                                    </m:r>
                                  </m:e>
                                  <m:sup>
                                    <m:r>
                                      <a:rPr kumimoji="1" lang="en-US" altLang="ja-JP" sz="2200" b="0" i="1" smtClean="0">
                                        <a:solidFill>
                                          <a:schemeClr val="tx2"/>
                                        </a:solidFill>
                                        <a:latin typeface="Cambria Math" panose="02040503050406030204" pitchFamily="18" charset="0"/>
                                        <a:ea typeface="Meiryo" charset="-128"/>
                                        <a:cs typeface="Meiryo" charset="-128"/>
                                      </a:rPr>
                                      <m:t>9</m:t>
                                    </m:r>
                                  </m:sup>
                                </m:sSup>
                              </m:oMath>
                            </m:oMathPara>
                          </a14:m>
                          <a:endParaRPr kumimoji="1" lang="ja-JP" altLang="en-US" sz="2200" dirty="0">
                            <a:solidFill>
                              <a:schemeClr val="tx2"/>
                            </a:solidFill>
                            <a:latin typeface="+mn-lt"/>
                            <a:ea typeface="Meiryo" charset="-128"/>
                            <a:cs typeface="Meiryo" charset="-128"/>
                          </a:endParaRPr>
                        </a:p>
                      </a:txBody>
                      <a:tcPr marL="109954" marR="109954" marT="54977" marB="54977"/>
                    </a:tc>
                    <a:tc>
                      <a:txBody>
                        <a:bodyPr/>
                        <a:lstStyle/>
                        <a:p>
                          <a:pPr algn="ctr"/>
                          <a14:m>
                            <m:oMathPara xmlns:m="http://schemas.openxmlformats.org/officeDocument/2006/math">
                              <m:oMathParaPr>
                                <m:jc m:val="centerGroup"/>
                              </m:oMathParaPr>
                              <m:oMath xmlns:m="http://schemas.openxmlformats.org/officeDocument/2006/math">
                                <m:r>
                                  <a:rPr kumimoji="1" lang="en-US" altLang="ja-JP" sz="2200" b="0" i="1" smtClean="0">
                                    <a:solidFill>
                                      <a:schemeClr val="tx2"/>
                                    </a:solidFill>
                                    <a:latin typeface="Cambria Math" panose="02040503050406030204" pitchFamily="18" charset="0"/>
                                    <a:ea typeface="Meiryo" charset="-128"/>
                                    <a:cs typeface="Meiryo" charset="-128"/>
                                  </a:rPr>
                                  <m:t>4.8×</m:t>
                                </m:r>
                                <m:sSup>
                                  <m:sSupPr>
                                    <m:ctrlPr>
                                      <a:rPr kumimoji="1" lang="en-US" altLang="ja-JP" sz="2200" b="0" i="1" smtClean="0">
                                        <a:solidFill>
                                          <a:schemeClr val="tx2"/>
                                        </a:solidFill>
                                        <a:latin typeface="Cambria Math" panose="02040503050406030204" pitchFamily="18" charset="0"/>
                                        <a:ea typeface="Meiryo" charset="-128"/>
                                        <a:cs typeface="Meiryo" charset="-128"/>
                                      </a:rPr>
                                    </m:ctrlPr>
                                  </m:sSupPr>
                                  <m:e>
                                    <m:r>
                                      <a:rPr kumimoji="1" lang="en-US" altLang="ja-JP" sz="2200" b="0" i="1" smtClean="0">
                                        <a:solidFill>
                                          <a:schemeClr val="tx2"/>
                                        </a:solidFill>
                                        <a:latin typeface="Cambria Math" panose="02040503050406030204" pitchFamily="18" charset="0"/>
                                        <a:ea typeface="Meiryo" charset="-128"/>
                                        <a:cs typeface="Meiryo" charset="-128"/>
                                      </a:rPr>
                                      <m:t>10</m:t>
                                    </m:r>
                                  </m:e>
                                  <m:sup>
                                    <m:r>
                                      <a:rPr kumimoji="1" lang="en-US" altLang="ja-JP" sz="2200" b="0" i="1" smtClean="0">
                                        <a:solidFill>
                                          <a:schemeClr val="tx2"/>
                                        </a:solidFill>
                                        <a:latin typeface="Cambria Math" panose="02040503050406030204" pitchFamily="18" charset="0"/>
                                        <a:ea typeface="Meiryo" charset="-128"/>
                                        <a:cs typeface="Meiryo" charset="-128"/>
                                      </a:rPr>
                                      <m:t>7</m:t>
                                    </m:r>
                                  </m:sup>
                                </m:sSup>
                              </m:oMath>
                            </m:oMathPara>
                          </a14:m>
                          <a:endParaRPr kumimoji="1" lang="ja-JP" altLang="en-US" sz="2200" dirty="0">
                            <a:solidFill>
                              <a:schemeClr val="tx2"/>
                            </a:solidFill>
                            <a:latin typeface="+mn-lt"/>
                            <a:ea typeface="Meiryo" charset="-128"/>
                            <a:cs typeface="Meiryo" charset="-128"/>
                          </a:endParaRPr>
                        </a:p>
                      </a:txBody>
                      <a:tcPr marL="109954" marR="109954" marT="54977" marB="54977"/>
                    </a:tc>
                    <a:tc>
                      <a:txBody>
                        <a:bodyPr/>
                        <a:lstStyle/>
                        <a:p>
                          <a:pPr algn="ctr"/>
                          <a14:m>
                            <m:oMathPara xmlns:m="http://schemas.openxmlformats.org/officeDocument/2006/math">
                              <m:oMathParaPr>
                                <m:jc m:val="centerGroup"/>
                              </m:oMathParaPr>
                              <m:oMath xmlns:m="http://schemas.openxmlformats.org/officeDocument/2006/math">
                                <m:r>
                                  <a:rPr kumimoji="1" lang="en-US" altLang="ja-JP" sz="2200" b="0" i="1" smtClean="0">
                                    <a:solidFill>
                                      <a:schemeClr val="tx2"/>
                                    </a:solidFill>
                                    <a:latin typeface="Cambria Math" panose="02040503050406030204" pitchFamily="18" charset="0"/>
                                    <a:ea typeface="Meiryo" charset="-128"/>
                                    <a:cs typeface="Meiryo" charset="-128"/>
                                  </a:rPr>
                                  <m:t>1.2×</m:t>
                                </m:r>
                                <m:sSup>
                                  <m:sSupPr>
                                    <m:ctrlPr>
                                      <a:rPr kumimoji="1" lang="en-US" altLang="ja-JP" sz="2200" b="0" i="1" smtClean="0">
                                        <a:solidFill>
                                          <a:schemeClr val="tx2"/>
                                        </a:solidFill>
                                        <a:latin typeface="Cambria Math" panose="02040503050406030204" pitchFamily="18" charset="0"/>
                                        <a:ea typeface="Meiryo" charset="-128"/>
                                        <a:cs typeface="Meiryo" charset="-128"/>
                                      </a:rPr>
                                    </m:ctrlPr>
                                  </m:sSupPr>
                                  <m:e>
                                    <m:r>
                                      <a:rPr kumimoji="1" lang="en-US" altLang="ja-JP" sz="2200" b="0" i="1" smtClean="0">
                                        <a:solidFill>
                                          <a:schemeClr val="tx2"/>
                                        </a:solidFill>
                                        <a:latin typeface="Cambria Math" panose="02040503050406030204" pitchFamily="18" charset="0"/>
                                        <a:ea typeface="Meiryo" charset="-128"/>
                                        <a:cs typeface="Meiryo" charset="-128"/>
                                      </a:rPr>
                                      <m:t>10</m:t>
                                    </m:r>
                                  </m:e>
                                  <m:sup>
                                    <m:r>
                                      <a:rPr kumimoji="1" lang="en-US" altLang="ja-JP" sz="2200" b="0" i="1" smtClean="0">
                                        <a:solidFill>
                                          <a:schemeClr val="tx2"/>
                                        </a:solidFill>
                                        <a:latin typeface="Cambria Math" panose="02040503050406030204" pitchFamily="18" charset="0"/>
                                        <a:ea typeface="Meiryo" charset="-128"/>
                                        <a:cs typeface="Meiryo" charset="-128"/>
                                      </a:rPr>
                                      <m:t>7</m:t>
                                    </m:r>
                                  </m:sup>
                                </m:sSup>
                              </m:oMath>
                            </m:oMathPara>
                          </a14:m>
                          <a:endParaRPr kumimoji="1" lang="ja-JP" altLang="en-US" sz="2200" dirty="0">
                            <a:solidFill>
                              <a:schemeClr val="tx2"/>
                            </a:solidFill>
                            <a:latin typeface="+mn-lt"/>
                            <a:ea typeface="Meiryo" charset="-128"/>
                            <a:cs typeface="Meiryo" charset="-128"/>
                          </a:endParaRPr>
                        </a:p>
                      </a:txBody>
                      <a:tcPr marL="109954" marR="109954" marT="54977" marB="54977"/>
                    </a:tc>
                    <a:tc>
                      <a:txBody>
                        <a:bodyPr/>
                        <a:lstStyle/>
                        <a:p>
                          <a:pPr algn="ctr"/>
                          <a14:m>
                            <m:oMathPara xmlns:m="http://schemas.openxmlformats.org/officeDocument/2006/math">
                              <m:oMathParaPr>
                                <m:jc m:val="centerGroup"/>
                              </m:oMathParaPr>
                              <m:oMath xmlns:m="http://schemas.openxmlformats.org/officeDocument/2006/math">
                                <m:r>
                                  <a:rPr kumimoji="1" lang="en-US" altLang="ja-JP" sz="2200" b="0" i="1" smtClean="0">
                                    <a:solidFill>
                                      <a:schemeClr val="tx2"/>
                                    </a:solidFill>
                                    <a:latin typeface="Cambria Math" panose="02040503050406030204" pitchFamily="18" charset="0"/>
                                    <a:ea typeface="Meiryo" charset="-128"/>
                                    <a:cs typeface="Meiryo" charset="-128"/>
                                  </a:rPr>
                                  <m:t>1.5×</m:t>
                                </m:r>
                                <m:sSup>
                                  <m:sSupPr>
                                    <m:ctrlPr>
                                      <a:rPr kumimoji="1" lang="en-US" altLang="ja-JP" sz="2200" b="0" i="1" smtClean="0">
                                        <a:solidFill>
                                          <a:schemeClr val="tx2"/>
                                        </a:solidFill>
                                        <a:latin typeface="Cambria Math" panose="02040503050406030204" pitchFamily="18" charset="0"/>
                                        <a:ea typeface="Meiryo" charset="-128"/>
                                        <a:cs typeface="Meiryo" charset="-128"/>
                                      </a:rPr>
                                    </m:ctrlPr>
                                  </m:sSupPr>
                                  <m:e>
                                    <m:r>
                                      <a:rPr kumimoji="1" lang="en-US" altLang="ja-JP" sz="2200" b="0" i="1" smtClean="0">
                                        <a:solidFill>
                                          <a:schemeClr val="tx2"/>
                                        </a:solidFill>
                                        <a:latin typeface="Cambria Math" panose="02040503050406030204" pitchFamily="18" charset="0"/>
                                        <a:ea typeface="Meiryo" charset="-128"/>
                                        <a:cs typeface="Meiryo" charset="-128"/>
                                      </a:rPr>
                                      <m:t>10</m:t>
                                    </m:r>
                                  </m:e>
                                  <m:sup>
                                    <m:r>
                                      <a:rPr kumimoji="1" lang="en-US" altLang="ja-JP" sz="2200" b="0" i="1" smtClean="0">
                                        <a:solidFill>
                                          <a:schemeClr val="tx2"/>
                                        </a:solidFill>
                                        <a:latin typeface="Cambria Math" panose="02040503050406030204" pitchFamily="18" charset="0"/>
                                        <a:ea typeface="Meiryo" charset="-128"/>
                                        <a:cs typeface="Meiryo" charset="-128"/>
                                      </a:rPr>
                                      <m:t>4</m:t>
                                    </m:r>
                                  </m:sup>
                                </m:sSup>
                              </m:oMath>
                            </m:oMathPara>
                          </a14:m>
                          <a:endParaRPr kumimoji="1" lang="ja-JP" altLang="en-US" sz="2200" dirty="0">
                            <a:solidFill>
                              <a:schemeClr val="tx2"/>
                            </a:solidFill>
                            <a:latin typeface="+mn-lt"/>
                            <a:ea typeface="Meiryo" charset="-128"/>
                            <a:cs typeface="Meiryo" charset="-128"/>
                          </a:endParaRPr>
                        </a:p>
                      </a:txBody>
                      <a:tcPr marL="109954" marR="109954" marT="54977" marB="54977"/>
                    </a:tc>
                    <a:extLst>
                      <a:ext uri="{0D108BD9-81ED-4DB2-BD59-A6C34878D82A}">
                        <a16:rowId xmlns:a16="http://schemas.microsoft.com/office/drawing/2014/main" val="10001"/>
                      </a:ext>
                    </a:extLst>
                  </a:tr>
                  <a:tr h="439814">
                    <a:tc>
                      <a:txBody>
                        <a:bodyPr/>
                        <a:lstStyle/>
                        <a:p>
                          <a:pPr algn="ctr"/>
                          <a:r>
                            <a:rPr kumimoji="1" lang="ja-JP" altLang="en-US" sz="2200" dirty="0">
                              <a:solidFill>
                                <a:schemeClr val="tx2"/>
                              </a:solidFill>
                              <a:latin typeface="Meiryo" charset="-128"/>
                              <a:ea typeface="Meiryo" charset="-128"/>
                              <a:cs typeface="Meiryo" charset="-128"/>
                            </a:rPr>
                            <a:t>画像付投稿数</a:t>
                          </a:r>
                        </a:p>
                      </a:txBody>
                      <a:tcPr marL="109954" marR="109954" marT="54977" marB="54977"/>
                    </a:tc>
                    <a:tc>
                      <a:txBody>
                        <a:bodyPr/>
                        <a:lstStyle/>
                        <a:p>
                          <a:pPr algn="ctr"/>
                          <a14:m>
                            <m:oMathPara xmlns:m="http://schemas.openxmlformats.org/officeDocument/2006/math">
                              <m:oMathParaPr>
                                <m:jc m:val="centerGroup"/>
                              </m:oMathParaPr>
                              <m:oMath xmlns:m="http://schemas.openxmlformats.org/officeDocument/2006/math">
                                <m:r>
                                  <a:rPr kumimoji="1" lang="en-US" altLang="ja-JP" sz="2200" b="0" i="1" smtClean="0">
                                    <a:solidFill>
                                      <a:schemeClr val="tx2"/>
                                    </a:solidFill>
                                    <a:latin typeface="Cambria Math" panose="02040503050406030204" pitchFamily="18" charset="0"/>
                                    <a:ea typeface="Meiryo" charset="-128"/>
                                    <a:cs typeface="Meiryo" charset="-128"/>
                                  </a:rPr>
                                  <m:t>2.4×</m:t>
                                </m:r>
                                <m:sSup>
                                  <m:sSupPr>
                                    <m:ctrlPr>
                                      <a:rPr kumimoji="1" lang="en-US" altLang="ja-JP" sz="2200" b="0" i="1" smtClean="0">
                                        <a:solidFill>
                                          <a:schemeClr val="tx2"/>
                                        </a:solidFill>
                                        <a:latin typeface="Cambria Math" panose="02040503050406030204" pitchFamily="18" charset="0"/>
                                        <a:ea typeface="Meiryo" charset="-128"/>
                                        <a:cs typeface="Meiryo" charset="-128"/>
                                      </a:rPr>
                                    </m:ctrlPr>
                                  </m:sSupPr>
                                  <m:e>
                                    <m:r>
                                      <a:rPr kumimoji="1" lang="en-US" altLang="ja-JP" sz="2200" b="0" i="1" smtClean="0">
                                        <a:solidFill>
                                          <a:schemeClr val="tx2"/>
                                        </a:solidFill>
                                        <a:latin typeface="Cambria Math" panose="02040503050406030204" pitchFamily="18" charset="0"/>
                                        <a:ea typeface="Meiryo" charset="-128"/>
                                        <a:cs typeface="Meiryo" charset="-128"/>
                                      </a:rPr>
                                      <m:t>10</m:t>
                                    </m:r>
                                  </m:e>
                                  <m:sup>
                                    <m:r>
                                      <a:rPr kumimoji="1" lang="en-US" altLang="ja-JP" sz="2200" b="0" i="1" smtClean="0">
                                        <a:solidFill>
                                          <a:schemeClr val="tx2"/>
                                        </a:solidFill>
                                        <a:latin typeface="Cambria Math" panose="02040503050406030204" pitchFamily="18" charset="0"/>
                                        <a:ea typeface="Meiryo" charset="-128"/>
                                        <a:cs typeface="Meiryo" charset="-128"/>
                                      </a:rPr>
                                      <m:t>8</m:t>
                                    </m:r>
                                  </m:sup>
                                </m:sSup>
                              </m:oMath>
                            </m:oMathPara>
                          </a14:m>
                          <a:endParaRPr kumimoji="1" lang="ja-JP" altLang="en-US" sz="2200" dirty="0">
                            <a:solidFill>
                              <a:schemeClr val="tx2"/>
                            </a:solidFill>
                            <a:latin typeface="+mn-lt"/>
                            <a:ea typeface="Meiryo" charset="-128"/>
                            <a:cs typeface="Meiryo" charset="-128"/>
                          </a:endParaRPr>
                        </a:p>
                      </a:txBody>
                      <a:tcPr marL="109954" marR="109954" marT="54977" marB="54977"/>
                    </a:tc>
                    <a:tc>
                      <a:txBody>
                        <a:bodyPr/>
                        <a:lstStyle/>
                        <a:p>
                          <a:pPr algn="ctr"/>
                          <a14:m>
                            <m:oMathPara xmlns:m="http://schemas.openxmlformats.org/officeDocument/2006/math">
                              <m:oMathParaPr>
                                <m:jc m:val="centerGroup"/>
                              </m:oMathParaPr>
                              <m:oMath xmlns:m="http://schemas.openxmlformats.org/officeDocument/2006/math">
                                <m:r>
                                  <a:rPr kumimoji="1" lang="en-US" altLang="ja-JP" sz="2200" b="0" i="1" smtClean="0">
                                    <a:solidFill>
                                      <a:schemeClr val="tx2"/>
                                    </a:solidFill>
                                    <a:latin typeface="Cambria Math" panose="02040503050406030204" pitchFamily="18" charset="0"/>
                                    <a:ea typeface="Meiryo" charset="-128"/>
                                    <a:cs typeface="Meiryo" charset="-128"/>
                                  </a:rPr>
                                  <m:t>6.2×</m:t>
                                </m:r>
                                <m:sSup>
                                  <m:sSupPr>
                                    <m:ctrlPr>
                                      <a:rPr kumimoji="1" lang="en-US" altLang="ja-JP" sz="2200" b="0" i="1" smtClean="0">
                                        <a:solidFill>
                                          <a:schemeClr val="tx2"/>
                                        </a:solidFill>
                                        <a:latin typeface="Cambria Math" panose="02040503050406030204" pitchFamily="18" charset="0"/>
                                        <a:ea typeface="Meiryo" charset="-128"/>
                                        <a:cs typeface="Meiryo" charset="-128"/>
                                      </a:rPr>
                                    </m:ctrlPr>
                                  </m:sSupPr>
                                  <m:e>
                                    <m:r>
                                      <a:rPr kumimoji="1" lang="en-US" altLang="ja-JP" sz="2200" b="0" i="1" smtClean="0">
                                        <a:solidFill>
                                          <a:schemeClr val="tx2"/>
                                        </a:solidFill>
                                        <a:latin typeface="Cambria Math" panose="02040503050406030204" pitchFamily="18" charset="0"/>
                                        <a:ea typeface="Meiryo" charset="-128"/>
                                        <a:cs typeface="Meiryo" charset="-128"/>
                                      </a:rPr>
                                      <m:t>10</m:t>
                                    </m:r>
                                  </m:e>
                                  <m:sup>
                                    <m:r>
                                      <a:rPr kumimoji="1" lang="en-US" altLang="ja-JP" sz="2200" b="0" i="1" smtClean="0">
                                        <a:solidFill>
                                          <a:schemeClr val="tx2"/>
                                        </a:solidFill>
                                        <a:latin typeface="Cambria Math" panose="02040503050406030204" pitchFamily="18" charset="0"/>
                                        <a:ea typeface="Meiryo" charset="-128"/>
                                        <a:cs typeface="Meiryo" charset="-128"/>
                                      </a:rPr>
                                      <m:t>7</m:t>
                                    </m:r>
                                  </m:sup>
                                </m:sSup>
                              </m:oMath>
                            </m:oMathPara>
                          </a14:m>
                          <a:endParaRPr kumimoji="1" lang="ja-JP" altLang="en-US" sz="2200" dirty="0">
                            <a:solidFill>
                              <a:schemeClr val="tx2"/>
                            </a:solidFill>
                            <a:latin typeface="+mn-lt"/>
                            <a:ea typeface="Meiryo" charset="-128"/>
                            <a:cs typeface="Meiryo" charset="-128"/>
                          </a:endParaRPr>
                        </a:p>
                      </a:txBody>
                      <a:tcPr marL="109954" marR="109954" marT="54977" marB="54977"/>
                    </a:tc>
                    <a:tc>
                      <a:txBody>
                        <a:bodyPr/>
                        <a:lstStyle/>
                        <a:p>
                          <a:pPr algn="ctr"/>
                          <a14:m>
                            <m:oMathPara xmlns:m="http://schemas.openxmlformats.org/officeDocument/2006/math">
                              <m:oMathParaPr>
                                <m:jc m:val="centerGroup"/>
                              </m:oMathParaPr>
                              <m:oMath xmlns:m="http://schemas.openxmlformats.org/officeDocument/2006/math">
                                <m:r>
                                  <a:rPr kumimoji="1" lang="en-US" altLang="ja-JP" sz="2200" b="0" i="1" smtClean="0">
                                    <a:solidFill>
                                      <a:schemeClr val="tx2"/>
                                    </a:solidFill>
                                    <a:latin typeface="Cambria Math" panose="02040503050406030204" pitchFamily="18" charset="0"/>
                                    <a:ea typeface="Meiryo" charset="-128"/>
                                    <a:cs typeface="Meiryo" charset="-128"/>
                                  </a:rPr>
                                  <m:t>1.3×</m:t>
                                </m:r>
                                <m:sSup>
                                  <m:sSupPr>
                                    <m:ctrlPr>
                                      <a:rPr kumimoji="1" lang="en-US" altLang="ja-JP" sz="2200" b="0" i="1" smtClean="0">
                                        <a:solidFill>
                                          <a:schemeClr val="tx2"/>
                                        </a:solidFill>
                                        <a:latin typeface="Cambria Math" panose="02040503050406030204" pitchFamily="18" charset="0"/>
                                        <a:ea typeface="Meiryo" charset="-128"/>
                                        <a:cs typeface="Meiryo" charset="-128"/>
                                      </a:rPr>
                                    </m:ctrlPr>
                                  </m:sSupPr>
                                  <m:e>
                                    <m:r>
                                      <a:rPr kumimoji="1" lang="en-US" altLang="ja-JP" sz="2200" b="0" i="1" smtClean="0">
                                        <a:solidFill>
                                          <a:schemeClr val="tx2"/>
                                        </a:solidFill>
                                        <a:latin typeface="Cambria Math" panose="02040503050406030204" pitchFamily="18" charset="0"/>
                                        <a:ea typeface="Meiryo" charset="-128"/>
                                        <a:cs typeface="Meiryo" charset="-128"/>
                                      </a:rPr>
                                      <m:t>10</m:t>
                                    </m:r>
                                  </m:e>
                                  <m:sup>
                                    <m:r>
                                      <a:rPr kumimoji="1" lang="en-US" altLang="ja-JP" sz="2200" b="0" i="1" smtClean="0">
                                        <a:solidFill>
                                          <a:schemeClr val="tx2"/>
                                        </a:solidFill>
                                        <a:latin typeface="Cambria Math" panose="02040503050406030204" pitchFamily="18" charset="0"/>
                                        <a:ea typeface="Meiryo" charset="-128"/>
                                        <a:cs typeface="Meiryo" charset="-128"/>
                                      </a:rPr>
                                      <m:t>7</m:t>
                                    </m:r>
                                  </m:sup>
                                </m:sSup>
                              </m:oMath>
                            </m:oMathPara>
                          </a14:m>
                          <a:endParaRPr kumimoji="1" lang="ja-JP" altLang="en-US" sz="2200" dirty="0">
                            <a:solidFill>
                              <a:schemeClr val="tx2"/>
                            </a:solidFill>
                            <a:latin typeface="+mn-lt"/>
                            <a:ea typeface="Meiryo" charset="-128"/>
                            <a:cs typeface="Meiryo" charset="-128"/>
                          </a:endParaRPr>
                        </a:p>
                      </a:txBody>
                      <a:tcPr marL="109954" marR="109954" marT="54977" marB="54977"/>
                    </a:tc>
                    <a:tc>
                      <a:txBody>
                        <a:bodyPr/>
                        <a:lstStyle/>
                        <a:p>
                          <a:pPr algn="ctr"/>
                          <a14:m>
                            <m:oMathPara xmlns:m="http://schemas.openxmlformats.org/officeDocument/2006/math">
                              <m:oMathParaPr>
                                <m:jc m:val="centerGroup"/>
                              </m:oMathParaPr>
                              <m:oMath xmlns:m="http://schemas.openxmlformats.org/officeDocument/2006/math">
                                <m:r>
                                  <a:rPr kumimoji="1" lang="en-US" altLang="ja-JP" sz="2200" b="0" i="1" smtClean="0">
                                    <a:solidFill>
                                      <a:schemeClr val="tx2"/>
                                    </a:solidFill>
                                    <a:latin typeface="Cambria Math" panose="02040503050406030204" pitchFamily="18" charset="0"/>
                                    <a:ea typeface="Meiryo" charset="-128"/>
                                    <a:cs typeface="Meiryo" charset="-128"/>
                                  </a:rPr>
                                  <m:t>9.6×</m:t>
                                </m:r>
                                <m:sSup>
                                  <m:sSupPr>
                                    <m:ctrlPr>
                                      <a:rPr kumimoji="1" lang="en-US" altLang="ja-JP" sz="2200" b="0" i="1" smtClean="0">
                                        <a:solidFill>
                                          <a:schemeClr val="tx2"/>
                                        </a:solidFill>
                                        <a:latin typeface="Cambria Math" panose="02040503050406030204" pitchFamily="18" charset="0"/>
                                        <a:ea typeface="Meiryo" charset="-128"/>
                                        <a:cs typeface="Meiryo" charset="-128"/>
                                      </a:rPr>
                                    </m:ctrlPr>
                                  </m:sSupPr>
                                  <m:e>
                                    <m:r>
                                      <a:rPr kumimoji="1" lang="en-US" altLang="ja-JP" sz="2200" b="0" i="1" smtClean="0">
                                        <a:solidFill>
                                          <a:schemeClr val="tx2"/>
                                        </a:solidFill>
                                        <a:latin typeface="Cambria Math" panose="02040503050406030204" pitchFamily="18" charset="0"/>
                                        <a:ea typeface="Meiryo" charset="-128"/>
                                        <a:cs typeface="Meiryo" charset="-128"/>
                                      </a:rPr>
                                      <m:t>10</m:t>
                                    </m:r>
                                  </m:e>
                                  <m:sup>
                                    <m:r>
                                      <a:rPr kumimoji="1" lang="en-US" altLang="ja-JP" sz="2200" b="0" i="1" smtClean="0">
                                        <a:solidFill>
                                          <a:schemeClr val="tx2"/>
                                        </a:solidFill>
                                        <a:latin typeface="Cambria Math" panose="02040503050406030204" pitchFamily="18" charset="0"/>
                                        <a:ea typeface="Meiryo" charset="-128"/>
                                        <a:cs typeface="Meiryo" charset="-128"/>
                                      </a:rPr>
                                      <m:t>5</m:t>
                                    </m:r>
                                  </m:sup>
                                </m:sSup>
                              </m:oMath>
                            </m:oMathPara>
                          </a14:m>
                          <a:endParaRPr kumimoji="1" lang="ja-JP" altLang="en-US" sz="2200" dirty="0">
                            <a:solidFill>
                              <a:schemeClr val="tx2"/>
                            </a:solidFill>
                            <a:latin typeface="+mn-lt"/>
                            <a:ea typeface="Meiryo" charset="-128"/>
                            <a:cs typeface="Meiryo" charset="-128"/>
                          </a:endParaRPr>
                        </a:p>
                      </a:txBody>
                      <a:tcPr marL="109954" marR="109954" marT="54977" marB="54977"/>
                    </a:tc>
                    <a:tc>
                      <a:txBody>
                        <a:bodyPr/>
                        <a:lstStyle/>
                        <a:p>
                          <a:pPr algn="ctr"/>
                          <a14:m>
                            <m:oMathPara xmlns:m="http://schemas.openxmlformats.org/officeDocument/2006/math">
                              <m:oMathParaPr>
                                <m:jc m:val="centerGroup"/>
                              </m:oMathParaPr>
                              <m:oMath xmlns:m="http://schemas.openxmlformats.org/officeDocument/2006/math">
                                <m:r>
                                  <a:rPr kumimoji="1" lang="en-US" altLang="ja-JP" sz="2200" b="0" i="1" smtClean="0">
                                    <a:solidFill>
                                      <a:schemeClr val="tx2"/>
                                    </a:solidFill>
                                    <a:latin typeface="Cambria Math" panose="02040503050406030204" pitchFamily="18" charset="0"/>
                                    <a:ea typeface="Meiryo" charset="-128"/>
                                    <a:cs typeface="Meiryo" charset="-128"/>
                                  </a:rPr>
                                  <m:t>1.5×</m:t>
                                </m:r>
                                <m:sSup>
                                  <m:sSupPr>
                                    <m:ctrlPr>
                                      <a:rPr kumimoji="1" lang="en-US" altLang="ja-JP" sz="2200" b="0" i="1" smtClean="0">
                                        <a:solidFill>
                                          <a:schemeClr val="tx2"/>
                                        </a:solidFill>
                                        <a:latin typeface="Cambria Math" panose="02040503050406030204" pitchFamily="18" charset="0"/>
                                        <a:ea typeface="Meiryo" charset="-128"/>
                                        <a:cs typeface="Meiryo" charset="-128"/>
                                      </a:rPr>
                                    </m:ctrlPr>
                                  </m:sSupPr>
                                  <m:e>
                                    <m:r>
                                      <a:rPr kumimoji="1" lang="en-US" altLang="ja-JP" sz="2200" b="0" i="1" smtClean="0">
                                        <a:solidFill>
                                          <a:schemeClr val="tx2"/>
                                        </a:solidFill>
                                        <a:latin typeface="Cambria Math" panose="02040503050406030204" pitchFamily="18" charset="0"/>
                                        <a:ea typeface="Meiryo" charset="-128"/>
                                        <a:cs typeface="Meiryo" charset="-128"/>
                                      </a:rPr>
                                      <m:t>10</m:t>
                                    </m:r>
                                  </m:e>
                                  <m:sup>
                                    <m:r>
                                      <a:rPr kumimoji="1" lang="en-US" altLang="ja-JP" sz="2200" b="0" i="1" smtClean="0">
                                        <a:solidFill>
                                          <a:schemeClr val="tx2"/>
                                        </a:solidFill>
                                        <a:latin typeface="Cambria Math" panose="02040503050406030204" pitchFamily="18" charset="0"/>
                                        <a:ea typeface="Meiryo" charset="-128"/>
                                        <a:cs typeface="Meiryo" charset="-128"/>
                                      </a:rPr>
                                      <m:t>4</m:t>
                                    </m:r>
                                  </m:sup>
                                </m:sSup>
                              </m:oMath>
                            </m:oMathPara>
                          </a14:m>
                          <a:endParaRPr kumimoji="1" lang="ja-JP" altLang="en-US" sz="2200" dirty="0">
                            <a:solidFill>
                              <a:schemeClr val="tx2"/>
                            </a:solidFill>
                            <a:latin typeface="+mn-lt"/>
                            <a:ea typeface="Meiryo" charset="-128"/>
                            <a:cs typeface="Meiryo" charset="-128"/>
                          </a:endParaRPr>
                        </a:p>
                      </a:txBody>
                      <a:tcPr marL="109954" marR="109954" marT="54977" marB="54977"/>
                    </a:tc>
                    <a:extLst>
                      <a:ext uri="{0D108BD9-81ED-4DB2-BD59-A6C34878D82A}">
                        <a16:rowId xmlns:a16="http://schemas.microsoft.com/office/drawing/2014/main" val="10002"/>
                      </a:ext>
                    </a:extLst>
                  </a:tr>
                  <a:tr h="439814">
                    <a:tc>
                      <a:txBody>
                        <a:bodyPr/>
                        <a:lstStyle/>
                        <a:p>
                          <a:pPr algn="ctr"/>
                          <a:r>
                            <a:rPr kumimoji="1" lang="ja-JP" altLang="en-US" sz="2200" dirty="0">
                              <a:solidFill>
                                <a:schemeClr val="tx2"/>
                              </a:solidFill>
                              <a:latin typeface="Meiryo" charset="-128"/>
                              <a:ea typeface="Meiryo" charset="-128"/>
                              <a:cs typeface="Meiryo" charset="-128"/>
                            </a:rPr>
                            <a:t>画像数</a:t>
                          </a:r>
                        </a:p>
                      </a:txBody>
                      <a:tcPr marL="109954" marR="109954" marT="54977" marB="54977"/>
                    </a:tc>
                    <a:tc>
                      <a:txBody>
                        <a:bodyPr/>
                        <a:lstStyle/>
                        <a:p>
                          <a:pPr algn="ctr"/>
                          <a14:m>
                            <m:oMathPara xmlns:m="http://schemas.openxmlformats.org/officeDocument/2006/math">
                              <m:oMathParaPr>
                                <m:jc m:val="centerGroup"/>
                              </m:oMathParaPr>
                              <m:oMath xmlns:m="http://schemas.openxmlformats.org/officeDocument/2006/math">
                                <m:r>
                                  <a:rPr kumimoji="1" lang="en-US" altLang="ja-JP" sz="2200" b="0" i="1" smtClean="0">
                                    <a:solidFill>
                                      <a:schemeClr val="tx2"/>
                                    </a:solidFill>
                                    <a:latin typeface="Cambria Math" panose="02040503050406030204" pitchFamily="18" charset="0"/>
                                    <a:ea typeface="Meiryo" charset="-128"/>
                                    <a:cs typeface="Meiryo" charset="-128"/>
                                  </a:rPr>
                                  <m:t>1.1×</m:t>
                                </m:r>
                                <m:sSup>
                                  <m:sSupPr>
                                    <m:ctrlPr>
                                      <a:rPr kumimoji="1" lang="en-US" altLang="ja-JP" sz="2200" b="0" i="1" smtClean="0">
                                        <a:solidFill>
                                          <a:schemeClr val="tx2"/>
                                        </a:solidFill>
                                        <a:latin typeface="Cambria Math" panose="02040503050406030204" pitchFamily="18" charset="0"/>
                                        <a:ea typeface="Meiryo" charset="-128"/>
                                        <a:cs typeface="Meiryo" charset="-128"/>
                                      </a:rPr>
                                    </m:ctrlPr>
                                  </m:sSupPr>
                                  <m:e>
                                    <m:r>
                                      <a:rPr kumimoji="1" lang="en-US" altLang="ja-JP" sz="2200" b="0" i="1" smtClean="0">
                                        <a:solidFill>
                                          <a:schemeClr val="tx2"/>
                                        </a:solidFill>
                                        <a:latin typeface="Cambria Math" panose="02040503050406030204" pitchFamily="18" charset="0"/>
                                        <a:ea typeface="Meiryo" charset="-128"/>
                                        <a:cs typeface="Meiryo" charset="-128"/>
                                      </a:rPr>
                                      <m:t>10</m:t>
                                    </m:r>
                                  </m:e>
                                  <m:sup>
                                    <m:r>
                                      <a:rPr kumimoji="1" lang="en-US" altLang="ja-JP" sz="2200" b="0" i="1" smtClean="0">
                                        <a:solidFill>
                                          <a:schemeClr val="tx2"/>
                                        </a:solidFill>
                                        <a:latin typeface="Cambria Math" panose="02040503050406030204" pitchFamily="18" charset="0"/>
                                        <a:ea typeface="Meiryo" charset="-128"/>
                                        <a:cs typeface="Meiryo" charset="-128"/>
                                      </a:rPr>
                                      <m:t>8</m:t>
                                    </m:r>
                                  </m:sup>
                                </m:sSup>
                              </m:oMath>
                            </m:oMathPara>
                          </a14:m>
                          <a:endParaRPr kumimoji="1" lang="ja-JP" altLang="en-US" sz="2200" dirty="0">
                            <a:solidFill>
                              <a:schemeClr val="tx2"/>
                            </a:solidFill>
                            <a:latin typeface="+mn-lt"/>
                            <a:ea typeface="Meiryo" charset="-128"/>
                            <a:cs typeface="Meiryo" charset="-128"/>
                          </a:endParaRPr>
                        </a:p>
                      </a:txBody>
                      <a:tcPr marL="109954" marR="109954" marT="54977" marB="54977"/>
                    </a:tc>
                    <a:tc>
                      <a:txBody>
                        <a:bodyPr/>
                        <a:lstStyle/>
                        <a:p>
                          <a:pPr algn="ctr"/>
                          <a14:m>
                            <m:oMathPara xmlns:m="http://schemas.openxmlformats.org/officeDocument/2006/math">
                              <m:oMathParaPr>
                                <m:jc m:val="centerGroup"/>
                              </m:oMathParaPr>
                              <m:oMath xmlns:m="http://schemas.openxmlformats.org/officeDocument/2006/math">
                                <m:r>
                                  <a:rPr kumimoji="1" lang="en-US" altLang="ja-JP" sz="2200" b="0" i="1" smtClean="0">
                                    <a:solidFill>
                                      <a:schemeClr val="tx2"/>
                                    </a:solidFill>
                                    <a:latin typeface="Cambria Math" panose="02040503050406030204" pitchFamily="18" charset="0"/>
                                    <a:ea typeface="Meiryo" charset="-128"/>
                                    <a:cs typeface="Meiryo" charset="-128"/>
                                  </a:rPr>
                                  <m:t>4.0×</m:t>
                                </m:r>
                                <m:sSup>
                                  <m:sSupPr>
                                    <m:ctrlPr>
                                      <a:rPr kumimoji="1" lang="en-US" altLang="ja-JP" sz="2200" b="0" i="1" smtClean="0">
                                        <a:solidFill>
                                          <a:schemeClr val="tx2"/>
                                        </a:solidFill>
                                        <a:latin typeface="Cambria Math" panose="02040503050406030204" pitchFamily="18" charset="0"/>
                                        <a:ea typeface="Meiryo" charset="-128"/>
                                        <a:cs typeface="Meiryo" charset="-128"/>
                                      </a:rPr>
                                    </m:ctrlPr>
                                  </m:sSupPr>
                                  <m:e>
                                    <m:r>
                                      <a:rPr kumimoji="1" lang="en-US" altLang="ja-JP" sz="2200" b="0" i="1" smtClean="0">
                                        <a:solidFill>
                                          <a:schemeClr val="tx2"/>
                                        </a:solidFill>
                                        <a:latin typeface="Cambria Math" panose="02040503050406030204" pitchFamily="18" charset="0"/>
                                        <a:ea typeface="Meiryo" charset="-128"/>
                                        <a:cs typeface="Meiryo" charset="-128"/>
                                      </a:rPr>
                                      <m:t>10</m:t>
                                    </m:r>
                                  </m:e>
                                  <m:sup>
                                    <m:r>
                                      <a:rPr kumimoji="1" lang="en-US" altLang="ja-JP" sz="2200" b="0" i="1" smtClean="0">
                                        <a:solidFill>
                                          <a:schemeClr val="tx2"/>
                                        </a:solidFill>
                                        <a:latin typeface="Cambria Math" panose="02040503050406030204" pitchFamily="18" charset="0"/>
                                        <a:ea typeface="Meiryo" charset="-128"/>
                                        <a:cs typeface="Meiryo" charset="-128"/>
                                      </a:rPr>
                                      <m:t>7</m:t>
                                    </m:r>
                                  </m:sup>
                                </m:sSup>
                              </m:oMath>
                            </m:oMathPara>
                          </a14:m>
                          <a:endParaRPr kumimoji="1" lang="ja-JP" altLang="en-US" sz="2200" dirty="0">
                            <a:solidFill>
                              <a:schemeClr val="tx2"/>
                            </a:solidFill>
                            <a:latin typeface="+mn-lt"/>
                            <a:ea typeface="Meiryo" charset="-128"/>
                            <a:cs typeface="Meiryo" charset="-128"/>
                          </a:endParaRPr>
                        </a:p>
                      </a:txBody>
                      <a:tcPr marL="109954" marR="109954" marT="54977" marB="54977"/>
                    </a:tc>
                    <a:tc>
                      <a:txBody>
                        <a:bodyPr/>
                        <a:lstStyle/>
                        <a:p>
                          <a:pPr algn="ctr"/>
                          <a14:m>
                            <m:oMathPara xmlns:m="http://schemas.openxmlformats.org/officeDocument/2006/math">
                              <m:oMathParaPr>
                                <m:jc m:val="centerGroup"/>
                              </m:oMathParaPr>
                              <m:oMath xmlns:m="http://schemas.openxmlformats.org/officeDocument/2006/math">
                                <m:r>
                                  <a:rPr kumimoji="1" lang="en-US" altLang="ja-JP" sz="2200" b="0" i="1" smtClean="0">
                                    <a:solidFill>
                                      <a:schemeClr val="tx2"/>
                                    </a:solidFill>
                                    <a:latin typeface="Cambria Math" panose="02040503050406030204" pitchFamily="18" charset="0"/>
                                    <a:ea typeface="Meiryo" charset="-128"/>
                                    <a:cs typeface="Meiryo" charset="-128"/>
                                  </a:rPr>
                                  <m:t>4.0×</m:t>
                                </m:r>
                                <m:sSup>
                                  <m:sSupPr>
                                    <m:ctrlPr>
                                      <a:rPr kumimoji="1" lang="en-US" altLang="ja-JP" sz="2200" b="0" i="1" smtClean="0">
                                        <a:solidFill>
                                          <a:schemeClr val="tx2"/>
                                        </a:solidFill>
                                        <a:latin typeface="Cambria Math" panose="02040503050406030204" pitchFamily="18" charset="0"/>
                                        <a:ea typeface="Meiryo" charset="-128"/>
                                        <a:cs typeface="Meiryo" charset="-128"/>
                                      </a:rPr>
                                    </m:ctrlPr>
                                  </m:sSupPr>
                                  <m:e>
                                    <m:r>
                                      <a:rPr kumimoji="1" lang="en-US" altLang="ja-JP" sz="2200" b="0" i="1" smtClean="0">
                                        <a:solidFill>
                                          <a:schemeClr val="tx2"/>
                                        </a:solidFill>
                                        <a:latin typeface="Cambria Math" panose="02040503050406030204" pitchFamily="18" charset="0"/>
                                        <a:ea typeface="Meiryo" charset="-128"/>
                                        <a:cs typeface="Meiryo" charset="-128"/>
                                      </a:rPr>
                                      <m:t>10</m:t>
                                    </m:r>
                                  </m:e>
                                  <m:sup>
                                    <m:r>
                                      <a:rPr kumimoji="1" lang="en-US" altLang="ja-JP" sz="2200" b="0" i="1" smtClean="0">
                                        <a:solidFill>
                                          <a:schemeClr val="tx2"/>
                                        </a:solidFill>
                                        <a:latin typeface="Cambria Math" panose="02040503050406030204" pitchFamily="18" charset="0"/>
                                        <a:ea typeface="Meiryo" charset="-128"/>
                                        <a:cs typeface="Meiryo" charset="-128"/>
                                      </a:rPr>
                                      <m:t>6</m:t>
                                    </m:r>
                                  </m:sup>
                                </m:sSup>
                              </m:oMath>
                            </m:oMathPara>
                          </a14:m>
                          <a:endParaRPr kumimoji="1" lang="ja-JP" altLang="en-US" sz="2200" dirty="0">
                            <a:solidFill>
                              <a:schemeClr val="tx2"/>
                            </a:solidFill>
                            <a:latin typeface="+mn-lt"/>
                            <a:ea typeface="Meiryo" charset="-128"/>
                            <a:cs typeface="Meiryo" charset="-128"/>
                          </a:endParaRPr>
                        </a:p>
                      </a:txBody>
                      <a:tcPr marL="109954" marR="109954" marT="54977" marB="54977"/>
                    </a:tc>
                    <a:tc>
                      <a:txBody>
                        <a:bodyPr/>
                        <a:lstStyle/>
                        <a:p>
                          <a:pPr algn="ctr"/>
                          <a14:m>
                            <m:oMathPara xmlns:m="http://schemas.openxmlformats.org/officeDocument/2006/math">
                              <m:oMathParaPr>
                                <m:jc m:val="centerGroup"/>
                              </m:oMathParaPr>
                              <m:oMath xmlns:m="http://schemas.openxmlformats.org/officeDocument/2006/math">
                                <m:r>
                                  <a:rPr kumimoji="1" lang="en-US" altLang="ja-JP" sz="2200" b="0" i="1" smtClean="0">
                                    <a:solidFill>
                                      <a:schemeClr val="tx2"/>
                                    </a:solidFill>
                                    <a:latin typeface="Cambria Math" panose="02040503050406030204" pitchFamily="18" charset="0"/>
                                    <a:ea typeface="Meiryo" charset="-128"/>
                                    <a:cs typeface="Meiryo" charset="-128"/>
                                  </a:rPr>
                                  <m:t>2.4×</m:t>
                                </m:r>
                                <m:sSup>
                                  <m:sSupPr>
                                    <m:ctrlPr>
                                      <a:rPr kumimoji="1" lang="en-US" altLang="ja-JP" sz="2200" b="0" i="1" smtClean="0">
                                        <a:solidFill>
                                          <a:schemeClr val="tx2"/>
                                        </a:solidFill>
                                        <a:latin typeface="Cambria Math" panose="02040503050406030204" pitchFamily="18" charset="0"/>
                                        <a:ea typeface="Meiryo" charset="-128"/>
                                        <a:cs typeface="Meiryo" charset="-128"/>
                                      </a:rPr>
                                    </m:ctrlPr>
                                  </m:sSupPr>
                                  <m:e>
                                    <m:r>
                                      <a:rPr kumimoji="1" lang="en-US" altLang="ja-JP" sz="2200" b="0" i="1" smtClean="0">
                                        <a:solidFill>
                                          <a:schemeClr val="tx2"/>
                                        </a:solidFill>
                                        <a:latin typeface="Cambria Math" panose="02040503050406030204" pitchFamily="18" charset="0"/>
                                        <a:ea typeface="Meiryo" charset="-128"/>
                                        <a:cs typeface="Meiryo" charset="-128"/>
                                      </a:rPr>
                                      <m:t>10</m:t>
                                    </m:r>
                                  </m:e>
                                  <m:sup>
                                    <m:r>
                                      <a:rPr kumimoji="1" lang="en-US" altLang="ja-JP" sz="2200" b="0" i="1" smtClean="0">
                                        <a:solidFill>
                                          <a:schemeClr val="tx2"/>
                                        </a:solidFill>
                                        <a:latin typeface="Cambria Math" panose="02040503050406030204" pitchFamily="18" charset="0"/>
                                        <a:ea typeface="Meiryo" charset="-128"/>
                                        <a:cs typeface="Meiryo" charset="-128"/>
                                      </a:rPr>
                                      <m:t>5</m:t>
                                    </m:r>
                                  </m:sup>
                                </m:sSup>
                              </m:oMath>
                            </m:oMathPara>
                          </a14:m>
                          <a:endParaRPr kumimoji="1" lang="ja-JP" altLang="en-US" sz="2200" dirty="0">
                            <a:solidFill>
                              <a:schemeClr val="tx2"/>
                            </a:solidFill>
                            <a:latin typeface="+mn-lt"/>
                            <a:ea typeface="Meiryo" charset="-128"/>
                            <a:cs typeface="Meiryo" charset="-128"/>
                          </a:endParaRPr>
                        </a:p>
                      </a:txBody>
                      <a:tcPr marL="109954" marR="109954" marT="54977" marB="54977"/>
                    </a:tc>
                    <a:tc>
                      <a:txBody>
                        <a:bodyPr/>
                        <a:lstStyle/>
                        <a:p>
                          <a:pPr algn="ctr"/>
                          <a14:m>
                            <m:oMathPara xmlns:m="http://schemas.openxmlformats.org/officeDocument/2006/math">
                              <m:oMathParaPr>
                                <m:jc m:val="centerGroup"/>
                              </m:oMathParaPr>
                              <m:oMath xmlns:m="http://schemas.openxmlformats.org/officeDocument/2006/math">
                                <m:r>
                                  <a:rPr kumimoji="1" lang="en-US" altLang="ja-JP" sz="2200" b="0" i="1" smtClean="0">
                                    <a:solidFill>
                                      <a:schemeClr val="tx2"/>
                                    </a:solidFill>
                                    <a:latin typeface="Cambria Math" panose="02040503050406030204" pitchFamily="18" charset="0"/>
                                    <a:ea typeface="Meiryo" charset="-128"/>
                                    <a:cs typeface="Meiryo" charset="-128"/>
                                  </a:rPr>
                                  <m:t>7.1×</m:t>
                                </m:r>
                                <m:sSup>
                                  <m:sSupPr>
                                    <m:ctrlPr>
                                      <a:rPr kumimoji="1" lang="en-US" altLang="ja-JP" sz="2200" b="0" i="1" smtClean="0">
                                        <a:solidFill>
                                          <a:schemeClr val="tx2"/>
                                        </a:solidFill>
                                        <a:latin typeface="Cambria Math" panose="02040503050406030204" pitchFamily="18" charset="0"/>
                                        <a:ea typeface="Meiryo" charset="-128"/>
                                        <a:cs typeface="Meiryo" charset="-128"/>
                                      </a:rPr>
                                    </m:ctrlPr>
                                  </m:sSupPr>
                                  <m:e>
                                    <m:r>
                                      <a:rPr kumimoji="1" lang="en-US" altLang="ja-JP" sz="2200" b="0" i="1" smtClean="0">
                                        <a:solidFill>
                                          <a:schemeClr val="tx2"/>
                                        </a:solidFill>
                                        <a:latin typeface="Cambria Math" panose="02040503050406030204" pitchFamily="18" charset="0"/>
                                        <a:ea typeface="Meiryo" charset="-128"/>
                                        <a:cs typeface="Meiryo" charset="-128"/>
                                      </a:rPr>
                                      <m:t>10</m:t>
                                    </m:r>
                                  </m:e>
                                  <m:sup>
                                    <m:r>
                                      <a:rPr kumimoji="1" lang="en-US" altLang="ja-JP" sz="2200" b="0" i="1" smtClean="0">
                                        <a:solidFill>
                                          <a:schemeClr val="tx2"/>
                                        </a:solidFill>
                                        <a:latin typeface="Cambria Math" panose="02040503050406030204" pitchFamily="18" charset="0"/>
                                        <a:ea typeface="Meiryo" charset="-128"/>
                                        <a:cs typeface="Meiryo" charset="-128"/>
                                      </a:rPr>
                                      <m:t>5</m:t>
                                    </m:r>
                                  </m:sup>
                                </m:sSup>
                              </m:oMath>
                            </m:oMathPara>
                          </a14:m>
                          <a:endParaRPr kumimoji="1" lang="ja-JP" altLang="en-US" sz="2200" dirty="0">
                            <a:solidFill>
                              <a:schemeClr val="tx2"/>
                            </a:solidFill>
                            <a:latin typeface="+mn-lt"/>
                            <a:ea typeface="Meiryo" charset="-128"/>
                            <a:cs typeface="Meiryo" charset="-128"/>
                          </a:endParaRPr>
                        </a:p>
                      </a:txBody>
                      <a:tcPr marL="109954" marR="109954" marT="54977" marB="54977"/>
                    </a:tc>
                    <a:extLst>
                      <a:ext uri="{0D108BD9-81ED-4DB2-BD59-A6C34878D82A}">
                        <a16:rowId xmlns:a16="http://schemas.microsoft.com/office/drawing/2014/main" val="10003"/>
                      </a:ext>
                    </a:extLst>
                  </a:tr>
                </a:tbl>
              </a:graphicData>
            </a:graphic>
          </p:graphicFrame>
        </mc:Choice>
        <mc:Fallback xmlns="">
          <p:graphicFrame>
            <p:nvGraphicFramePr>
              <p:cNvPr id="6" name="表 5"/>
              <p:cNvGraphicFramePr>
                <a:graphicFrameLocks noGrp="1"/>
              </p:cNvGraphicFramePr>
              <p:nvPr>
                <p:extLst>
                  <p:ext uri="{D42A27DB-BD31-4B8C-83A1-F6EECF244321}">
                    <p14:modId xmlns:p14="http://schemas.microsoft.com/office/powerpoint/2010/main" val="1954410910"/>
                  </p:ext>
                </p:extLst>
              </p:nvPr>
            </p:nvGraphicFramePr>
            <p:xfrm>
              <a:off x="393362" y="4895439"/>
              <a:ext cx="8487514" cy="1788556"/>
            </p:xfrm>
            <a:graphic>
              <a:graphicData uri="http://schemas.openxmlformats.org/drawingml/2006/table">
                <a:tbl>
                  <a:tblPr firstRow="1" bandRow="1">
                    <a:tableStyleId>{5C22544A-7EE6-4342-B048-85BDC9FD1C3A}</a:tableStyleId>
                  </a:tblPr>
                  <a:tblGrid>
                    <a:gridCol w="1997458">
                      <a:extLst>
                        <a:ext uri="{9D8B030D-6E8A-4147-A177-3AD203B41FA5}">
                          <a16:colId xmlns:a16="http://schemas.microsoft.com/office/drawing/2014/main" val="20000"/>
                        </a:ext>
                      </a:extLst>
                    </a:gridCol>
                    <a:gridCol w="1295154">
                      <a:extLst>
                        <a:ext uri="{9D8B030D-6E8A-4147-A177-3AD203B41FA5}">
                          <a16:colId xmlns:a16="http://schemas.microsoft.com/office/drawing/2014/main" val="20001"/>
                        </a:ext>
                      </a:extLst>
                    </a:gridCol>
                    <a:gridCol w="1295154">
                      <a:extLst>
                        <a:ext uri="{9D8B030D-6E8A-4147-A177-3AD203B41FA5}">
                          <a16:colId xmlns:a16="http://schemas.microsoft.com/office/drawing/2014/main" val="20002"/>
                        </a:ext>
                      </a:extLst>
                    </a:gridCol>
                    <a:gridCol w="1299916">
                      <a:extLst>
                        <a:ext uri="{9D8B030D-6E8A-4147-A177-3AD203B41FA5}">
                          <a16:colId xmlns:a16="http://schemas.microsoft.com/office/drawing/2014/main" val="20003"/>
                        </a:ext>
                      </a:extLst>
                    </a:gridCol>
                    <a:gridCol w="1299916">
                      <a:extLst>
                        <a:ext uri="{9D8B030D-6E8A-4147-A177-3AD203B41FA5}">
                          <a16:colId xmlns:a16="http://schemas.microsoft.com/office/drawing/2014/main" val="20004"/>
                        </a:ext>
                      </a:extLst>
                    </a:gridCol>
                    <a:gridCol w="1299916">
                      <a:extLst>
                        <a:ext uri="{9D8B030D-6E8A-4147-A177-3AD203B41FA5}">
                          <a16:colId xmlns:a16="http://schemas.microsoft.com/office/drawing/2014/main" val="20005"/>
                        </a:ext>
                      </a:extLst>
                    </a:gridCol>
                  </a:tblGrid>
                  <a:tr h="445234">
                    <a:tc>
                      <a:txBody>
                        <a:bodyPr/>
                        <a:lstStyle/>
                        <a:p>
                          <a:pPr algn="ctr"/>
                          <a:endParaRPr kumimoji="1" lang="ja-JP" altLang="en-US" sz="2200" dirty="0">
                            <a:latin typeface="Meiryo" charset="-128"/>
                            <a:ea typeface="Meiryo" charset="-128"/>
                            <a:cs typeface="Meiryo" charset="-128"/>
                          </a:endParaRPr>
                        </a:p>
                      </a:txBody>
                      <a:tcPr marL="109954" marR="109954" marT="54977" marB="54977"/>
                    </a:tc>
                    <a:tc>
                      <a:txBody>
                        <a:bodyPr/>
                        <a:lstStyle/>
                        <a:p>
                          <a:pPr algn="ctr"/>
                          <a:r>
                            <a:rPr kumimoji="1" lang="en-US" altLang="ja-JP" sz="2200" dirty="0">
                              <a:latin typeface="+mn-lt"/>
                              <a:ea typeface="Meiryo" charset="-128"/>
                              <a:cs typeface="Meiryo" charset="-128"/>
                            </a:rPr>
                            <a:t>Twitter</a:t>
                          </a:r>
                          <a:endParaRPr kumimoji="1" lang="ja-JP" altLang="en-US" sz="2200" dirty="0">
                            <a:latin typeface="+mn-lt"/>
                            <a:ea typeface="Meiryo" charset="-128"/>
                            <a:cs typeface="Meiryo" charset="-128"/>
                          </a:endParaRPr>
                        </a:p>
                      </a:txBody>
                      <a:tcPr marL="109954" marR="109954" marT="54977" marB="54977"/>
                    </a:tc>
                    <a:tc>
                      <a:txBody>
                        <a:bodyPr/>
                        <a:lstStyle/>
                        <a:p>
                          <a:pPr algn="ctr"/>
                          <a:r>
                            <a:rPr kumimoji="1" lang="en-US" altLang="ja-JP" sz="2200" dirty="0">
                              <a:latin typeface="+mn-lt"/>
                              <a:ea typeface="Meiryo" charset="-128"/>
                              <a:cs typeface="Meiryo" charset="-128"/>
                            </a:rPr>
                            <a:t>Reddit</a:t>
                          </a:r>
                          <a:endParaRPr kumimoji="1" lang="ja-JP" altLang="en-US" sz="2200" dirty="0">
                            <a:latin typeface="+mn-lt"/>
                            <a:ea typeface="Meiryo" charset="-128"/>
                            <a:cs typeface="Meiryo" charset="-128"/>
                          </a:endParaRPr>
                        </a:p>
                      </a:txBody>
                      <a:tcPr marL="109954" marR="109954" marT="54977" marB="54977"/>
                    </a:tc>
                    <a:tc>
                      <a:txBody>
                        <a:bodyPr/>
                        <a:lstStyle/>
                        <a:p>
                          <a:pPr algn="ctr"/>
                          <a:r>
                            <a:rPr kumimoji="1" lang="en-US" altLang="ja-JP" sz="2200" dirty="0">
                              <a:latin typeface="+mn-lt"/>
                              <a:ea typeface="Meiryo" charset="-128"/>
                              <a:cs typeface="Meiryo" charset="-128"/>
                            </a:rPr>
                            <a:t>/pol/</a:t>
                          </a:r>
                          <a:endParaRPr kumimoji="1" lang="ja-JP" altLang="en-US" sz="2200" dirty="0">
                            <a:latin typeface="+mn-lt"/>
                            <a:ea typeface="Meiryo" charset="-128"/>
                            <a:cs typeface="Meiryo" charset="-128"/>
                          </a:endParaRPr>
                        </a:p>
                      </a:txBody>
                      <a:tcPr marL="109954" marR="109954" marT="54977" marB="54977"/>
                    </a:tc>
                    <a:tc>
                      <a:txBody>
                        <a:bodyPr/>
                        <a:lstStyle/>
                        <a:p>
                          <a:pPr algn="ctr"/>
                          <a:r>
                            <a:rPr kumimoji="1" lang="en-US" altLang="ja-JP" sz="2200" dirty="0">
                              <a:latin typeface="+mn-lt"/>
                              <a:ea typeface="Meiryo" charset="-128"/>
                              <a:cs typeface="Meiryo" charset="-128"/>
                            </a:rPr>
                            <a:t>Gab</a:t>
                          </a:r>
                          <a:endParaRPr kumimoji="1" lang="ja-JP" altLang="en-US" sz="2200" dirty="0">
                            <a:latin typeface="+mn-lt"/>
                            <a:ea typeface="Meiryo" charset="-128"/>
                            <a:cs typeface="Meiryo" charset="-128"/>
                          </a:endParaRPr>
                        </a:p>
                      </a:txBody>
                      <a:tcPr marL="109954" marR="109954" marT="54977" marB="54977"/>
                    </a:tc>
                    <a:tc>
                      <a:txBody>
                        <a:bodyPr/>
                        <a:lstStyle/>
                        <a:p>
                          <a:pPr algn="ctr"/>
                          <a:r>
                            <a:rPr kumimoji="1" lang="en-US" altLang="ja-JP" sz="2200" dirty="0">
                              <a:latin typeface="+mn-lt"/>
                              <a:ea typeface="Meiryo" charset="-128"/>
                              <a:cs typeface="Meiryo" charset="-128"/>
                            </a:rPr>
                            <a:t>KYM</a:t>
                          </a:r>
                          <a:endParaRPr kumimoji="1" lang="ja-JP" altLang="en-US" sz="2200" dirty="0">
                            <a:latin typeface="+mn-lt"/>
                            <a:ea typeface="Meiryo" charset="-128"/>
                            <a:cs typeface="Meiryo" charset="-128"/>
                          </a:endParaRPr>
                        </a:p>
                      </a:txBody>
                      <a:tcPr marL="109954" marR="109954" marT="54977" marB="54977"/>
                    </a:tc>
                    <a:extLst>
                      <a:ext uri="{0D108BD9-81ED-4DB2-BD59-A6C34878D82A}">
                        <a16:rowId xmlns:a16="http://schemas.microsoft.com/office/drawing/2014/main" val="10000"/>
                      </a:ext>
                    </a:extLst>
                  </a:tr>
                  <a:tr h="445234">
                    <a:tc>
                      <a:txBody>
                        <a:bodyPr/>
                        <a:lstStyle/>
                        <a:p>
                          <a:pPr algn="ctr"/>
                          <a:r>
                            <a:rPr kumimoji="1" lang="ja-JP" altLang="en-US" sz="2200" dirty="0">
                              <a:solidFill>
                                <a:schemeClr val="tx2"/>
                              </a:solidFill>
                              <a:latin typeface="Meiryo" charset="-128"/>
                              <a:ea typeface="Meiryo" charset="-128"/>
                              <a:cs typeface="Meiryo" charset="-128"/>
                            </a:rPr>
                            <a:t>投稿数</a:t>
                          </a:r>
                        </a:p>
                      </a:txBody>
                      <a:tcPr marL="109954" marR="109954" marT="54977" marB="54977"/>
                    </a:tc>
                    <a:tc>
                      <a:txBody>
                        <a:bodyPr/>
                        <a:lstStyle/>
                        <a:p>
                          <a:endParaRPr lang="ja-JP"/>
                        </a:p>
                      </a:txBody>
                      <a:tcPr marL="109954" marR="109954" marT="54977" marB="54977">
                        <a:blipFill>
                          <a:blip r:embed="rId3"/>
                          <a:stretch>
                            <a:fillRect l="-154902" t="-102778" r="-402941" b="-219444"/>
                          </a:stretch>
                        </a:blipFill>
                      </a:tcPr>
                    </a:tc>
                    <a:tc>
                      <a:txBody>
                        <a:bodyPr/>
                        <a:lstStyle/>
                        <a:p>
                          <a:endParaRPr lang="ja-JP"/>
                        </a:p>
                      </a:txBody>
                      <a:tcPr marL="109954" marR="109954" marT="54977" marB="54977">
                        <a:blipFill>
                          <a:blip r:embed="rId3"/>
                          <a:stretch>
                            <a:fillRect l="-254902" t="-102778" r="-302941" b="-219444"/>
                          </a:stretch>
                        </a:blipFill>
                      </a:tcPr>
                    </a:tc>
                    <a:tc>
                      <a:txBody>
                        <a:bodyPr/>
                        <a:lstStyle/>
                        <a:p>
                          <a:endParaRPr lang="ja-JP"/>
                        </a:p>
                      </a:txBody>
                      <a:tcPr marL="109954" marR="109954" marT="54977" marB="54977">
                        <a:blipFill>
                          <a:blip r:embed="rId3"/>
                          <a:stretch>
                            <a:fillRect l="-351456" t="-102778" r="-200000" b="-219444"/>
                          </a:stretch>
                        </a:blipFill>
                      </a:tcPr>
                    </a:tc>
                    <a:tc>
                      <a:txBody>
                        <a:bodyPr/>
                        <a:lstStyle/>
                        <a:p>
                          <a:endParaRPr lang="ja-JP"/>
                        </a:p>
                      </a:txBody>
                      <a:tcPr marL="109954" marR="109954" marT="54977" marB="54977">
                        <a:blipFill>
                          <a:blip r:embed="rId3"/>
                          <a:stretch>
                            <a:fillRect l="-455882" t="-102778" r="-101961" b="-219444"/>
                          </a:stretch>
                        </a:blipFill>
                      </a:tcPr>
                    </a:tc>
                    <a:tc>
                      <a:txBody>
                        <a:bodyPr/>
                        <a:lstStyle/>
                        <a:p>
                          <a:endParaRPr lang="ja-JP"/>
                        </a:p>
                      </a:txBody>
                      <a:tcPr marL="109954" marR="109954" marT="54977" marB="54977">
                        <a:blipFill>
                          <a:blip r:embed="rId3"/>
                          <a:stretch>
                            <a:fillRect l="-550485" t="-102778" r="-971" b="-219444"/>
                          </a:stretch>
                        </a:blipFill>
                      </a:tcPr>
                    </a:tc>
                    <a:extLst>
                      <a:ext uri="{0D108BD9-81ED-4DB2-BD59-A6C34878D82A}">
                        <a16:rowId xmlns:a16="http://schemas.microsoft.com/office/drawing/2014/main" val="10001"/>
                      </a:ext>
                    </a:extLst>
                  </a:tr>
                  <a:tr h="449044">
                    <a:tc>
                      <a:txBody>
                        <a:bodyPr/>
                        <a:lstStyle/>
                        <a:p>
                          <a:pPr algn="ctr"/>
                          <a:r>
                            <a:rPr kumimoji="1" lang="ja-JP" altLang="en-US" sz="2200" dirty="0">
                              <a:solidFill>
                                <a:schemeClr val="tx2"/>
                              </a:solidFill>
                              <a:latin typeface="Meiryo" charset="-128"/>
                              <a:ea typeface="Meiryo" charset="-128"/>
                              <a:cs typeface="Meiryo" charset="-128"/>
                            </a:rPr>
                            <a:t>画像付投稿数</a:t>
                          </a:r>
                        </a:p>
                      </a:txBody>
                      <a:tcPr marL="109954" marR="109954" marT="54977" marB="54977"/>
                    </a:tc>
                    <a:tc>
                      <a:txBody>
                        <a:bodyPr/>
                        <a:lstStyle/>
                        <a:p>
                          <a:endParaRPr lang="ja-JP"/>
                        </a:p>
                      </a:txBody>
                      <a:tcPr marL="109954" marR="109954" marT="54977" marB="54977">
                        <a:blipFill>
                          <a:blip r:embed="rId3"/>
                          <a:stretch>
                            <a:fillRect l="-154902" t="-208571" r="-402941" b="-125714"/>
                          </a:stretch>
                        </a:blipFill>
                      </a:tcPr>
                    </a:tc>
                    <a:tc>
                      <a:txBody>
                        <a:bodyPr/>
                        <a:lstStyle/>
                        <a:p>
                          <a:endParaRPr lang="ja-JP"/>
                        </a:p>
                      </a:txBody>
                      <a:tcPr marL="109954" marR="109954" marT="54977" marB="54977">
                        <a:blipFill>
                          <a:blip r:embed="rId3"/>
                          <a:stretch>
                            <a:fillRect l="-254902" t="-208571" r="-302941" b="-125714"/>
                          </a:stretch>
                        </a:blipFill>
                      </a:tcPr>
                    </a:tc>
                    <a:tc>
                      <a:txBody>
                        <a:bodyPr/>
                        <a:lstStyle/>
                        <a:p>
                          <a:endParaRPr lang="ja-JP"/>
                        </a:p>
                      </a:txBody>
                      <a:tcPr marL="109954" marR="109954" marT="54977" marB="54977">
                        <a:blipFill>
                          <a:blip r:embed="rId3"/>
                          <a:stretch>
                            <a:fillRect l="-351456" t="-208571" r="-200000" b="-125714"/>
                          </a:stretch>
                        </a:blipFill>
                      </a:tcPr>
                    </a:tc>
                    <a:tc>
                      <a:txBody>
                        <a:bodyPr/>
                        <a:lstStyle/>
                        <a:p>
                          <a:endParaRPr lang="ja-JP"/>
                        </a:p>
                      </a:txBody>
                      <a:tcPr marL="109954" marR="109954" marT="54977" marB="54977">
                        <a:blipFill>
                          <a:blip r:embed="rId3"/>
                          <a:stretch>
                            <a:fillRect l="-455882" t="-208571" r="-101961" b="-125714"/>
                          </a:stretch>
                        </a:blipFill>
                      </a:tcPr>
                    </a:tc>
                    <a:tc>
                      <a:txBody>
                        <a:bodyPr/>
                        <a:lstStyle/>
                        <a:p>
                          <a:endParaRPr lang="ja-JP"/>
                        </a:p>
                      </a:txBody>
                      <a:tcPr marL="109954" marR="109954" marT="54977" marB="54977">
                        <a:blipFill>
                          <a:blip r:embed="rId3"/>
                          <a:stretch>
                            <a:fillRect l="-550485" t="-208571" r="-971" b="-125714"/>
                          </a:stretch>
                        </a:blipFill>
                      </a:tcPr>
                    </a:tc>
                    <a:extLst>
                      <a:ext uri="{0D108BD9-81ED-4DB2-BD59-A6C34878D82A}">
                        <a16:rowId xmlns:a16="http://schemas.microsoft.com/office/drawing/2014/main" val="10002"/>
                      </a:ext>
                    </a:extLst>
                  </a:tr>
                  <a:tr h="449044">
                    <a:tc>
                      <a:txBody>
                        <a:bodyPr/>
                        <a:lstStyle/>
                        <a:p>
                          <a:pPr algn="ctr"/>
                          <a:r>
                            <a:rPr kumimoji="1" lang="ja-JP" altLang="en-US" sz="2200" dirty="0">
                              <a:solidFill>
                                <a:schemeClr val="tx2"/>
                              </a:solidFill>
                              <a:latin typeface="Meiryo" charset="-128"/>
                              <a:ea typeface="Meiryo" charset="-128"/>
                              <a:cs typeface="Meiryo" charset="-128"/>
                            </a:rPr>
                            <a:t>画像数</a:t>
                          </a:r>
                        </a:p>
                      </a:txBody>
                      <a:tcPr marL="109954" marR="109954" marT="54977" marB="54977"/>
                    </a:tc>
                    <a:tc>
                      <a:txBody>
                        <a:bodyPr/>
                        <a:lstStyle/>
                        <a:p>
                          <a:endParaRPr lang="ja-JP"/>
                        </a:p>
                      </a:txBody>
                      <a:tcPr marL="109954" marR="109954" marT="54977" marB="54977">
                        <a:blipFill>
                          <a:blip r:embed="rId3"/>
                          <a:stretch>
                            <a:fillRect l="-154902" t="-300000" r="-402941" b="-22222"/>
                          </a:stretch>
                        </a:blipFill>
                      </a:tcPr>
                    </a:tc>
                    <a:tc>
                      <a:txBody>
                        <a:bodyPr/>
                        <a:lstStyle/>
                        <a:p>
                          <a:endParaRPr lang="ja-JP"/>
                        </a:p>
                      </a:txBody>
                      <a:tcPr marL="109954" marR="109954" marT="54977" marB="54977">
                        <a:blipFill>
                          <a:blip r:embed="rId3"/>
                          <a:stretch>
                            <a:fillRect l="-254902" t="-300000" r="-302941" b="-22222"/>
                          </a:stretch>
                        </a:blipFill>
                      </a:tcPr>
                    </a:tc>
                    <a:tc>
                      <a:txBody>
                        <a:bodyPr/>
                        <a:lstStyle/>
                        <a:p>
                          <a:endParaRPr lang="ja-JP"/>
                        </a:p>
                      </a:txBody>
                      <a:tcPr marL="109954" marR="109954" marT="54977" marB="54977">
                        <a:blipFill>
                          <a:blip r:embed="rId3"/>
                          <a:stretch>
                            <a:fillRect l="-351456" t="-300000" r="-200000" b="-22222"/>
                          </a:stretch>
                        </a:blipFill>
                      </a:tcPr>
                    </a:tc>
                    <a:tc>
                      <a:txBody>
                        <a:bodyPr/>
                        <a:lstStyle/>
                        <a:p>
                          <a:endParaRPr lang="ja-JP"/>
                        </a:p>
                      </a:txBody>
                      <a:tcPr marL="109954" marR="109954" marT="54977" marB="54977">
                        <a:blipFill>
                          <a:blip r:embed="rId3"/>
                          <a:stretch>
                            <a:fillRect l="-455882" t="-300000" r="-101961" b="-22222"/>
                          </a:stretch>
                        </a:blipFill>
                      </a:tcPr>
                    </a:tc>
                    <a:tc>
                      <a:txBody>
                        <a:bodyPr/>
                        <a:lstStyle/>
                        <a:p>
                          <a:endParaRPr lang="ja-JP"/>
                        </a:p>
                      </a:txBody>
                      <a:tcPr marL="109954" marR="109954" marT="54977" marB="54977">
                        <a:blipFill>
                          <a:blip r:embed="rId3"/>
                          <a:stretch>
                            <a:fillRect l="-550485" t="-300000" r="-971" b="-22222"/>
                          </a:stretch>
                        </a:blipFill>
                      </a:tcPr>
                    </a:tc>
                    <a:extLst>
                      <a:ext uri="{0D108BD9-81ED-4DB2-BD59-A6C34878D82A}">
                        <a16:rowId xmlns:a16="http://schemas.microsoft.com/office/drawing/2014/main" val="10003"/>
                      </a:ext>
                    </a:extLst>
                  </a:tr>
                </a:tbl>
              </a:graphicData>
            </a:graphic>
          </p:graphicFrame>
        </mc:Fallback>
      </mc:AlternateContent>
      <p:sp>
        <p:nvSpPr>
          <p:cNvPr id="7" name="タイトル 6">
            <a:extLst>
              <a:ext uri="{FF2B5EF4-FFF2-40B4-BE49-F238E27FC236}">
                <a16:creationId xmlns:a16="http://schemas.microsoft.com/office/drawing/2014/main" id="{F48E1592-8F51-0B4C-87B7-70848937D587}"/>
              </a:ext>
            </a:extLst>
          </p:cNvPr>
          <p:cNvSpPr>
            <a:spLocks noGrp="1"/>
          </p:cNvSpPr>
          <p:nvPr>
            <p:ph type="title"/>
          </p:nvPr>
        </p:nvSpPr>
        <p:spPr>
          <a:xfrm>
            <a:off x="613774" y="142876"/>
            <a:ext cx="8200441" cy="883163"/>
          </a:xfrm>
        </p:spPr>
        <p:txBody>
          <a:bodyPr/>
          <a:lstStyle/>
          <a:p>
            <a:r>
              <a:rPr lang="ja-JP" altLang="en-US"/>
              <a:t>ミームのまとめサイト</a:t>
            </a:r>
            <a:r>
              <a:rPr lang="en-US" altLang="ja-JP" dirty="0"/>
              <a:t> (</a:t>
            </a:r>
            <a:r>
              <a:rPr lang="ja-JP" altLang="en-US"/>
              <a:t>キュレーションサービス</a:t>
            </a:r>
            <a:r>
              <a:rPr lang="en-US" altLang="ja-JP" dirty="0"/>
              <a:t>)</a:t>
            </a:r>
            <a:endParaRPr lang="ja-JP" altLang="en-US"/>
          </a:p>
        </p:txBody>
      </p:sp>
      <p:sp>
        <p:nvSpPr>
          <p:cNvPr id="5" name="正方形/長方形 4">
            <a:extLst>
              <a:ext uri="{FF2B5EF4-FFF2-40B4-BE49-F238E27FC236}">
                <a16:creationId xmlns:a16="http://schemas.microsoft.com/office/drawing/2014/main" id="{39A648A7-A984-6248-972F-AD97C670BA2C}"/>
              </a:ext>
            </a:extLst>
          </p:cNvPr>
          <p:cNvSpPr/>
          <p:nvPr/>
        </p:nvSpPr>
        <p:spPr>
          <a:xfrm>
            <a:off x="1294280" y="4103771"/>
            <a:ext cx="7260771" cy="400110"/>
          </a:xfrm>
          <a:prstGeom prst="rect">
            <a:avLst/>
          </a:prstGeom>
          <a:ln w="25400">
            <a:noFill/>
          </a:ln>
        </p:spPr>
        <p:txBody>
          <a:bodyPr wrap="square">
            <a:spAutoFit/>
          </a:bodyPr>
          <a:lstStyle/>
          <a:p>
            <a:pPr algn="ctr"/>
            <a:r>
              <a:rPr lang="ja-JP" altLang="en-US" sz="2000">
                <a:solidFill>
                  <a:schemeClr val="tx2"/>
                </a:solidFill>
              </a:rPr>
              <a:t>データセットごとの投稿数</a:t>
            </a:r>
            <a:endParaRPr lang="en-US" altLang="ja-JP" sz="2000" dirty="0">
              <a:solidFill>
                <a:schemeClr val="tx2"/>
              </a:solidFill>
            </a:endParaRPr>
          </a:p>
        </p:txBody>
      </p:sp>
      <p:sp>
        <p:nvSpPr>
          <p:cNvPr id="8" name="左中かっこ 7">
            <a:extLst>
              <a:ext uri="{FF2B5EF4-FFF2-40B4-BE49-F238E27FC236}">
                <a16:creationId xmlns:a16="http://schemas.microsoft.com/office/drawing/2014/main" id="{2B28021B-F7D3-1F44-ACDD-F2BD96255BF4}"/>
              </a:ext>
            </a:extLst>
          </p:cNvPr>
          <p:cNvSpPr/>
          <p:nvPr/>
        </p:nvSpPr>
        <p:spPr>
          <a:xfrm rot="5400000">
            <a:off x="6193081" y="3569803"/>
            <a:ext cx="165046" cy="2528895"/>
          </a:xfrm>
          <a:prstGeom prst="leftBrace">
            <a:avLst>
              <a:gd name="adj1" fmla="val 584659"/>
              <a:gd name="adj2" fmla="val 49662"/>
            </a:avLst>
          </a:prstGeom>
          <a:ln w="2540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3BF6BAEC-4929-CA45-B626-E0AD460CFBA7}"/>
              </a:ext>
            </a:extLst>
          </p:cNvPr>
          <p:cNvSpPr/>
          <p:nvPr/>
        </p:nvSpPr>
        <p:spPr>
          <a:xfrm>
            <a:off x="5854922" y="4428244"/>
            <a:ext cx="830677" cy="369332"/>
          </a:xfrm>
          <a:prstGeom prst="rect">
            <a:avLst/>
          </a:prstGeom>
        </p:spPr>
        <p:txBody>
          <a:bodyPr wrap="none">
            <a:spAutoFit/>
          </a:bodyPr>
          <a:lstStyle/>
          <a:p>
            <a:r>
              <a:rPr lang="en-US" altLang="ja-JP" dirty="0">
                <a:solidFill>
                  <a:schemeClr val="tx2"/>
                </a:solidFill>
                <a:ea typeface="Meiryo" panose="020B0604030504040204" pitchFamily="34" charset="-128"/>
              </a:rPr>
              <a:t>Fringe</a:t>
            </a:r>
            <a:endParaRPr lang="ja-JP" altLang="en-US"/>
          </a:p>
        </p:txBody>
      </p:sp>
      <p:sp>
        <p:nvSpPr>
          <p:cNvPr id="10" name="正方形/長方形 9">
            <a:extLst>
              <a:ext uri="{FF2B5EF4-FFF2-40B4-BE49-F238E27FC236}">
                <a16:creationId xmlns:a16="http://schemas.microsoft.com/office/drawing/2014/main" id="{B2BA9A49-AD59-DC4A-8757-FBB07DBED36E}"/>
              </a:ext>
            </a:extLst>
          </p:cNvPr>
          <p:cNvSpPr/>
          <p:nvPr/>
        </p:nvSpPr>
        <p:spPr>
          <a:xfrm>
            <a:off x="3039581" y="4413254"/>
            <a:ext cx="1392369" cy="369332"/>
          </a:xfrm>
          <a:prstGeom prst="rect">
            <a:avLst/>
          </a:prstGeom>
        </p:spPr>
        <p:txBody>
          <a:bodyPr wrap="none">
            <a:spAutoFit/>
          </a:bodyPr>
          <a:lstStyle/>
          <a:p>
            <a:r>
              <a:rPr lang="en-US" altLang="ja-JP" dirty="0">
                <a:solidFill>
                  <a:schemeClr val="tx2"/>
                </a:solidFill>
                <a:ea typeface="Meiryo" panose="020B0604030504040204" pitchFamily="34" charset="-128"/>
              </a:rPr>
              <a:t>Mainstream</a:t>
            </a:r>
            <a:endParaRPr lang="ja-JP" altLang="en-US"/>
          </a:p>
        </p:txBody>
      </p:sp>
      <p:sp>
        <p:nvSpPr>
          <p:cNvPr id="11" name="左中かっこ 10">
            <a:extLst>
              <a:ext uri="{FF2B5EF4-FFF2-40B4-BE49-F238E27FC236}">
                <a16:creationId xmlns:a16="http://schemas.microsoft.com/office/drawing/2014/main" id="{F56366F4-AAF3-5648-B9DF-E4CE9ADB9279}"/>
              </a:ext>
            </a:extLst>
          </p:cNvPr>
          <p:cNvSpPr/>
          <p:nvPr/>
        </p:nvSpPr>
        <p:spPr>
          <a:xfrm rot="5400000">
            <a:off x="3617271" y="3557311"/>
            <a:ext cx="165046" cy="2528895"/>
          </a:xfrm>
          <a:prstGeom prst="leftBrace">
            <a:avLst>
              <a:gd name="adj1" fmla="val 584659"/>
              <a:gd name="adj2" fmla="val 49662"/>
            </a:avLst>
          </a:prstGeom>
          <a:ln w="2540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Tree>
    <p:extLst>
      <p:ext uri="{BB962C8B-B14F-4D97-AF65-F5344CB8AC3E}">
        <p14:creationId xmlns:p14="http://schemas.microsoft.com/office/powerpoint/2010/main" val="15328788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図表 7">
            <a:extLst>
              <a:ext uri="{FF2B5EF4-FFF2-40B4-BE49-F238E27FC236}">
                <a16:creationId xmlns:a16="http://schemas.microsoft.com/office/drawing/2014/main" id="{C63B4EE2-24AF-CC43-B228-002FC01E183C}"/>
              </a:ext>
            </a:extLst>
          </p:cNvPr>
          <p:cNvGraphicFramePr/>
          <p:nvPr>
            <p:extLst>
              <p:ext uri="{D42A27DB-BD31-4B8C-83A1-F6EECF244321}">
                <p14:modId xmlns:p14="http://schemas.microsoft.com/office/powerpoint/2010/main" val="3706133113"/>
              </p:ext>
            </p:extLst>
          </p:nvPr>
        </p:nvGraphicFramePr>
        <p:xfrm>
          <a:off x="650211" y="1032933"/>
          <a:ext cx="3994703" cy="471074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コンテンツ プレースホルダー 1">
            <a:extLst>
              <a:ext uri="{FF2B5EF4-FFF2-40B4-BE49-F238E27FC236}">
                <a16:creationId xmlns:a16="http://schemas.microsoft.com/office/drawing/2014/main" id="{2A211872-33E4-E947-9AC8-88B83307813E}"/>
              </a:ext>
            </a:extLst>
          </p:cNvPr>
          <p:cNvSpPr>
            <a:spLocks noGrp="1"/>
          </p:cNvSpPr>
          <p:nvPr>
            <p:ph idx="1"/>
          </p:nvPr>
        </p:nvSpPr>
        <p:spPr>
          <a:xfrm>
            <a:off x="4728701" y="1032933"/>
            <a:ext cx="4415299" cy="5203514"/>
          </a:xfrm>
        </p:spPr>
        <p:txBody>
          <a:bodyPr>
            <a:normAutofit/>
          </a:bodyPr>
          <a:lstStyle/>
          <a:p>
            <a:pPr marL="457200" indent="-457200">
              <a:buFont typeface="+mj-lt"/>
              <a:buAutoNum type="arabicPeriod"/>
            </a:pPr>
            <a:r>
              <a:rPr lang="en-US" altLang="ja-JP" dirty="0"/>
              <a:t>64 bit </a:t>
            </a:r>
            <a:r>
              <a:rPr lang="ja-JP" altLang="en-US"/>
              <a:t>ハッシュ値を利用</a:t>
            </a:r>
            <a:endParaRPr lang="en-US" altLang="ja-JP" dirty="0"/>
          </a:p>
          <a:p>
            <a:pPr lvl="1"/>
            <a:r>
              <a:rPr lang="ja-JP" altLang="en-US"/>
              <a:t>似た画像は</a:t>
            </a:r>
            <a:r>
              <a:rPr kumimoji="1" lang="ja-JP" altLang="en-US"/>
              <a:t>近い値を保持</a:t>
            </a:r>
            <a:endParaRPr lang="en-US" altLang="ja-JP" dirty="0"/>
          </a:p>
          <a:p>
            <a:pPr marL="457200" indent="-457200">
              <a:buFont typeface="+mj-lt"/>
              <a:buAutoNum type="arabicPeriod"/>
            </a:pPr>
            <a:r>
              <a:rPr lang="ja-JP" altLang="en-US"/>
              <a:t>ハミング距離準拠の</a:t>
            </a:r>
            <a:br>
              <a:rPr lang="en-US" altLang="ja-JP" dirty="0"/>
            </a:br>
            <a:r>
              <a:rPr lang="ja-JP" altLang="en-US"/>
              <a:t>アルゴリズムを利用</a:t>
            </a:r>
            <a:endParaRPr lang="en-US" altLang="ja-JP" dirty="0"/>
          </a:p>
          <a:p>
            <a:pPr marL="457200" indent="-457200">
              <a:buFont typeface="+mj-lt"/>
              <a:buAutoNum type="arabicPeriod"/>
            </a:pPr>
            <a:r>
              <a:rPr lang="en-US" altLang="ja-JP" dirty="0"/>
              <a:t>Medoid : </a:t>
            </a:r>
            <a:r>
              <a:rPr lang="ja-JP" altLang="en-US"/>
              <a:t>クラスタ内の</a:t>
            </a:r>
            <a:br>
              <a:rPr lang="en-US" altLang="ja-JP" dirty="0"/>
            </a:br>
            <a:r>
              <a:rPr lang="ja-JP" altLang="en-US"/>
              <a:t>自身以外の画像との距離の</a:t>
            </a:r>
            <a:br>
              <a:rPr lang="en-US" altLang="ja-JP" dirty="0"/>
            </a:br>
            <a:r>
              <a:rPr lang="ja-JP" altLang="en-US"/>
              <a:t>総和が最小となる画像</a:t>
            </a:r>
            <a:endParaRPr lang="en-US" altLang="ja-JP" dirty="0"/>
          </a:p>
          <a:p>
            <a:pPr marL="457200" indent="-457200">
              <a:buFont typeface="+mj-lt"/>
              <a:buAutoNum type="arabicPeriod"/>
            </a:pPr>
            <a:r>
              <a:rPr lang="ja-JP" altLang="en-US"/>
              <a:t>ハッシュ化した</a:t>
            </a:r>
            <a:br>
              <a:rPr lang="en-US" altLang="ja-JP" dirty="0"/>
            </a:br>
            <a:r>
              <a:rPr lang="en-US" altLang="ja-JP" dirty="0"/>
              <a:t>KYM</a:t>
            </a:r>
            <a:r>
              <a:rPr lang="ja-JP" altLang="en-US"/>
              <a:t> データを利用</a:t>
            </a:r>
            <a:endParaRPr lang="en-US" altLang="ja-JP" dirty="0"/>
          </a:p>
          <a:p>
            <a:pPr marL="457200" indent="-457200">
              <a:buFont typeface="+mj-lt"/>
              <a:buAutoNum type="arabicPeriod"/>
            </a:pPr>
            <a:r>
              <a:rPr lang="ja-JP" altLang="en-US"/>
              <a:t>ハッシュ化した</a:t>
            </a:r>
            <a:br>
              <a:rPr lang="en-US" altLang="ja-JP" dirty="0"/>
            </a:br>
            <a:r>
              <a:rPr lang="ja-JP" altLang="en-US"/>
              <a:t>全てのデータを利用</a:t>
            </a:r>
            <a:endParaRPr lang="en-US" altLang="ja-JP" dirty="0"/>
          </a:p>
        </p:txBody>
      </p:sp>
      <p:sp>
        <p:nvSpPr>
          <p:cNvPr id="4" name="タイトル 3">
            <a:extLst>
              <a:ext uri="{FF2B5EF4-FFF2-40B4-BE49-F238E27FC236}">
                <a16:creationId xmlns:a16="http://schemas.microsoft.com/office/drawing/2014/main" id="{C7B36702-FDBB-9C4B-940F-0573795795BC}"/>
              </a:ext>
            </a:extLst>
          </p:cNvPr>
          <p:cNvSpPr>
            <a:spLocks noGrp="1"/>
          </p:cNvSpPr>
          <p:nvPr>
            <p:ph type="title"/>
          </p:nvPr>
        </p:nvSpPr>
        <p:spPr/>
        <p:txBody>
          <a:bodyPr/>
          <a:lstStyle/>
          <a:p>
            <a:r>
              <a:rPr kumimoji="1" lang="ja-JP" altLang="en-US"/>
              <a:t>提案手法</a:t>
            </a:r>
            <a:r>
              <a:rPr kumimoji="1" lang="en-US" altLang="ja-JP" dirty="0"/>
              <a:t> 1</a:t>
            </a:r>
            <a:r>
              <a:rPr lang="ja-JP" altLang="en-US"/>
              <a:t>｜複数</a:t>
            </a:r>
            <a:r>
              <a:rPr lang="en-US" altLang="ja-JP" dirty="0"/>
              <a:t> SNS </a:t>
            </a:r>
            <a:r>
              <a:rPr lang="ja-JP" altLang="en-US"/>
              <a:t>のミームを意味付け</a:t>
            </a:r>
            <a:endParaRPr kumimoji="1" lang="ja-JP" altLang="en-US"/>
          </a:p>
        </p:txBody>
      </p:sp>
      <p:sp>
        <p:nvSpPr>
          <p:cNvPr id="6" name="スライド番号プレースホルダー 2">
            <a:extLst>
              <a:ext uri="{FF2B5EF4-FFF2-40B4-BE49-F238E27FC236}">
                <a16:creationId xmlns:a16="http://schemas.microsoft.com/office/drawing/2014/main" id="{7D575BE7-73E5-1D44-A7F7-5B178E78C3E5}"/>
              </a:ext>
            </a:extLst>
          </p:cNvPr>
          <p:cNvSpPr txBox="1">
            <a:spLocks/>
          </p:cNvSpPr>
          <p:nvPr/>
        </p:nvSpPr>
        <p:spPr>
          <a:xfrm>
            <a:off x="6457950" y="6356351"/>
            <a:ext cx="2057400" cy="365125"/>
          </a:xfrm>
          <a:prstGeom prst="rect">
            <a:avLst/>
          </a:prstGeom>
        </p:spPr>
        <p:txBody>
          <a:bodyPr vert="horz" lIns="91440" tIns="45720" rIns="91440" bIns="45720" rtlCol="0" anchor="ctr"/>
          <a:lstStyle>
            <a:defPPr>
              <a:defRPr lang="ja-JP"/>
            </a:defPPr>
            <a:lvl1pPr marL="0" algn="r"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3E48B941-74AF-4648-A5A2-DF81533F4F8C}" type="slidenum">
              <a:rPr lang="ja-JP" altLang="en-US" smtClean="0"/>
              <a:pPr/>
              <a:t>6</a:t>
            </a:fld>
            <a:endParaRPr lang="ja-JP" altLang="en-US" dirty="0"/>
          </a:p>
        </p:txBody>
      </p:sp>
      <p:sp>
        <p:nvSpPr>
          <p:cNvPr id="7" name="コンテンツ プレースホルダー 1">
            <a:extLst>
              <a:ext uri="{FF2B5EF4-FFF2-40B4-BE49-F238E27FC236}">
                <a16:creationId xmlns:a16="http://schemas.microsoft.com/office/drawing/2014/main" id="{B892D177-5D56-5C49-8277-E5D69E63ECA9}"/>
              </a:ext>
            </a:extLst>
          </p:cNvPr>
          <p:cNvSpPr txBox="1">
            <a:spLocks/>
          </p:cNvSpPr>
          <p:nvPr/>
        </p:nvSpPr>
        <p:spPr>
          <a:xfrm>
            <a:off x="1402080" y="6028266"/>
            <a:ext cx="5974080" cy="491067"/>
          </a:xfrm>
          <a:prstGeom prst="rect">
            <a:avLst/>
          </a:prstGeom>
          <a:ln w="38100">
            <a:solidFill>
              <a:schemeClr val="accent1"/>
            </a:solidFill>
          </a:ln>
        </p:spPr>
        <p:txBody>
          <a:bodyPr vert="horz" lIns="91440" tIns="45720" rIns="91440" bIns="45720" rtlCol="0">
            <a:normAutofit/>
          </a:bodyPr>
          <a:lstStyle>
            <a:lvl1pPr marL="228600" indent="-228600" algn="l" defTabSz="914400" rtl="0" eaLnBrk="1" latinLnBrk="0" hangingPunct="1">
              <a:lnSpc>
                <a:spcPct val="90000"/>
              </a:lnSpc>
              <a:spcBef>
                <a:spcPts val="0"/>
              </a:spcBef>
              <a:spcAft>
                <a:spcPts val="1200"/>
              </a:spcAft>
              <a:buClr>
                <a:schemeClr val="accent1"/>
              </a:buClr>
              <a:buFont typeface="Wingdings" charset="2"/>
              <a:buChar char="l"/>
              <a:defRPr kumimoji="1" sz="2400" kern="1200" baseline="0">
                <a:solidFill>
                  <a:schemeClr val="tx2"/>
                </a:solidFill>
                <a:latin typeface="+mn-lt"/>
                <a:ea typeface="メイリオ" charset="-128"/>
                <a:cs typeface="Meiryo" charset="-128"/>
              </a:defRPr>
            </a:lvl1pPr>
            <a:lvl2pPr marL="685800" indent="-228600" algn="l" defTabSz="914400" rtl="0" eaLnBrk="1" latinLnBrk="0" hangingPunct="1">
              <a:lnSpc>
                <a:spcPct val="90000"/>
              </a:lnSpc>
              <a:spcBef>
                <a:spcPts val="0"/>
              </a:spcBef>
              <a:spcAft>
                <a:spcPts val="1200"/>
              </a:spcAft>
              <a:buClr>
                <a:schemeClr val="accent1"/>
              </a:buClr>
              <a:buSzPct val="140000"/>
              <a:buFont typeface=".AppleSystemUIFont" charset="-120"/>
              <a:buChar char="-"/>
              <a:defRPr kumimoji="1" sz="2000" b="0" kern="1200" baseline="0">
                <a:solidFill>
                  <a:schemeClr val="tx2"/>
                </a:solidFill>
                <a:latin typeface="+mn-lt"/>
                <a:ea typeface="メイリオ" charset="-128"/>
                <a:cs typeface="Meiryo" charset="-128"/>
              </a:defRPr>
            </a:lvl2pPr>
            <a:lvl3pPr marL="1143000" indent="-228600" algn="l" defTabSz="914400" rtl="0" eaLnBrk="1" latinLnBrk="0" hangingPunct="1">
              <a:lnSpc>
                <a:spcPct val="90000"/>
              </a:lnSpc>
              <a:spcBef>
                <a:spcPts val="0"/>
              </a:spcBef>
              <a:spcAft>
                <a:spcPts val="1200"/>
              </a:spcAft>
              <a:buClr>
                <a:schemeClr val="accent1"/>
              </a:buClr>
              <a:buFont typeface="Arial" panose="020B0604020202020204" pitchFamily="34" charset="0"/>
              <a:buChar char="•"/>
              <a:defRPr kumimoji="1" sz="1800" b="0" kern="1200" baseline="0">
                <a:solidFill>
                  <a:schemeClr val="tx2"/>
                </a:solidFill>
                <a:latin typeface="+mn-lt"/>
                <a:ea typeface="メイリオ" charset="-128"/>
                <a:cs typeface="Meiryo" charset="-128"/>
              </a:defRPr>
            </a:lvl3pPr>
            <a:lvl4pPr marL="16002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nSpc>
                <a:spcPct val="100000"/>
              </a:lnSpc>
              <a:buNone/>
            </a:pPr>
            <a:r>
              <a:rPr lang="ja-JP" altLang="en-US" b="1"/>
              <a:t>入力が画像のため任意の</a:t>
            </a:r>
            <a:r>
              <a:rPr lang="en-US" altLang="ja-JP" b="1" dirty="0"/>
              <a:t> SNS </a:t>
            </a:r>
            <a:r>
              <a:rPr lang="ja-JP" altLang="en-US" b="1"/>
              <a:t>に対応可能</a:t>
            </a:r>
            <a:endParaRPr lang="en-US" altLang="ja-JP" b="1" dirty="0"/>
          </a:p>
        </p:txBody>
      </p:sp>
    </p:spTree>
    <p:extLst>
      <p:ext uri="{BB962C8B-B14F-4D97-AF65-F5344CB8AC3E}">
        <p14:creationId xmlns:p14="http://schemas.microsoft.com/office/powerpoint/2010/main" val="36766121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a:extLst>
              <a:ext uri="{FF2B5EF4-FFF2-40B4-BE49-F238E27FC236}">
                <a16:creationId xmlns:a16="http://schemas.microsoft.com/office/drawing/2014/main" id="{78043442-A52D-D44A-B5FC-39A42FCA34BF}"/>
              </a:ext>
            </a:extLst>
          </p:cNvPr>
          <p:cNvSpPr>
            <a:spLocks noGrp="1"/>
          </p:cNvSpPr>
          <p:nvPr>
            <p:ph idx="1"/>
          </p:nvPr>
        </p:nvSpPr>
        <p:spPr>
          <a:xfrm>
            <a:off x="665226" y="1195964"/>
            <a:ext cx="8259318" cy="5313363"/>
          </a:xfrm>
        </p:spPr>
        <p:txBody>
          <a:bodyPr/>
          <a:lstStyle/>
          <a:p>
            <a:r>
              <a:rPr lang="en-US" altLang="ja-JP" dirty="0">
                <a:solidFill>
                  <a:schemeClr val="accent1"/>
                </a:solidFill>
              </a:rPr>
              <a:t> </a:t>
            </a:r>
            <a:r>
              <a:rPr lang="ja-JP" altLang="en-US">
                <a:solidFill>
                  <a:schemeClr val="accent1"/>
                </a:solidFill>
              </a:rPr>
              <a:t>人種差別的なミーム</a:t>
            </a:r>
            <a:r>
              <a:rPr lang="en-US" altLang="ja-JP" dirty="0">
                <a:solidFill>
                  <a:schemeClr val="accent1"/>
                </a:solidFill>
              </a:rPr>
              <a:t> </a:t>
            </a:r>
            <a:r>
              <a:rPr lang="en-US" altLang="ja-JP" dirty="0"/>
              <a:t>(</a:t>
            </a:r>
            <a:r>
              <a:rPr lang="ja-JP" altLang="en-US"/>
              <a:t>図中</a:t>
            </a:r>
            <a:r>
              <a:rPr lang="ja-JP" altLang="en-US">
                <a:solidFill>
                  <a:schemeClr val="accent1"/>
                </a:solidFill>
              </a:rPr>
              <a:t>赤</a:t>
            </a:r>
            <a:r>
              <a:rPr lang="en-US" altLang="ja-JP" dirty="0"/>
              <a:t>) </a:t>
            </a:r>
            <a:r>
              <a:rPr lang="ja-JP" altLang="en-US"/>
              <a:t>は</a:t>
            </a:r>
            <a:r>
              <a:rPr lang="en-US" altLang="ja-JP" dirty="0"/>
              <a:t> Fringe </a:t>
            </a:r>
            <a:r>
              <a:rPr lang="ja-JP" altLang="en-US"/>
              <a:t>で上位</a:t>
            </a:r>
            <a:endParaRPr lang="en-US" altLang="ja-JP" dirty="0"/>
          </a:p>
          <a:p>
            <a:pPr lvl="1"/>
            <a:r>
              <a:rPr lang="en-US" altLang="ja-JP" dirty="0"/>
              <a:t>’racist’, ‘antisemitism’</a:t>
            </a:r>
            <a:r>
              <a:rPr lang="ja-JP" altLang="en-US"/>
              <a:t> などのタグを持つもの</a:t>
            </a:r>
            <a:endParaRPr lang="en-US" altLang="ja-JP" dirty="0"/>
          </a:p>
          <a:p>
            <a:r>
              <a:rPr lang="en-US" altLang="ja-JP" dirty="0"/>
              <a:t> </a:t>
            </a:r>
            <a:r>
              <a:rPr lang="ja-JP" altLang="en-US"/>
              <a:t>悪意のないミームが</a:t>
            </a:r>
            <a:r>
              <a:rPr lang="en-US" altLang="ja-JP" dirty="0"/>
              <a:t> Mainstream</a:t>
            </a:r>
            <a:r>
              <a:rPr lang="ja-JP" altLang="en-US"/>
              <a:t> で上位</a:t>
            </a:r>
            <a:endParaRPr lang="en-US" altLang="ja-JP" dirty="0"/>
          </a:p>
          <a:p>
            <a:r>
              <a:rPr lang="en-US" altLang="ja-JP" dirty="0">
                <a:solidFill>
                  <a:schemeClr val="accent2"/>
                </a:solidFill>
              </a:rPr>
              <a:t> </a:t>
            </a:r>
            <a:r>
              <a:rPr lang="ja-JP" altLang="en-US">
                <a:solidFill>
                  <a:schemeClr val="accent2"/>
                </a:solidFill>
              </a:rPr>
              <a:t>政治的なミーム</a:t>
            </a:r>
            <a:r>
              <a:rPr lang="en-US" altLang="ja-JP" dirty="0">
                <a:solidFill>
                  <a:schemeClr val="accent2"/>
                </a:solidFill>
              </a:rPr>
              <a:t>  </a:t>
            </a:r>
            <a:r>
              <a:rPr lang="en-US" altLang="ja-JP" dirty="0"/>
              <a:t>(</a:t>
            </a:r>
            <a:r>
              <a:rPr lang="ja-JP" altLang="en-US"/>
              <a:t>図中</a:t>
            </a:r>
            <a:r>
              <a:rPr lang="ja-JP" altLang="en-US">
                <a:solidFill>
                  <a:schemeClr val="accent2"/>
                </a:solidFill>
              </a:rPr>
              <a:t>黄</a:t>
            </a:r>
            <a:r>
              <a:rPr lang="en-US" altLang="ja-JP" dirty="0"/>
              <a:t>) </a:t>
            </a:r>
            <a:r>
              <a:rPr lang="ja-JP" altLang="en-US"/>
              <a:t>投稿はどこにでも存在</a:t>
            </a:r>
            <a:endParaRPr lang="en-US" altLang="ja-JP" dirty="0"/>
          </a:p>
          <a:p>
            <a:pPr lvl="1"/>
            <a:r>
              <a:rPr lang="en-US" altLang="ja-JP" dirty="0"/>
              <a:t>‘politics’, ‘trump’, ‘</a:t>
            </a:r>
            <a:r>
              <a:rPr lang="en-US" altLang="ja-JP" dirty="0" err="1"/>
              <a:t>clinton</a:t>
            </a:r>
            <a:r>
              <a:rPr lang="en-US" altLang="ja-JP" dirty="0"/>
              <a:t>’</a:t>
            </a:r>
            <a:r>
              <a:rPr lang="ja-JP" altLang="en-US"/>
              <a:t> などのタグを持つもの</a:t>
            </a:r>
            <a:endParaRPr lang="en-US" altLang="ja-JP" dirty="0"/>
          </a:p>
          <a:p>
            <a:endParaRPr kumimoji="1" lang="ja-JP" altLang="en-US"/>
          </a:p>
        </p:txBody>
      </p:sp>
      <p:sp>
        <p:nvSpPr>
          <p:cNvPr id="4" name="タイトル 3">
            <a:extLst>
              <a:ext uri="{FF2B5EF4-FFF2-40B4-BE49-F238E27FC236}">
                <a16:creationId xmlns:a16="http://schemas.microsoft.com/office/drawing/2014/main" id="{A3F65DFF-C78C-B84B-9ED8-0E8B91E27666}"/>
              </a:ext>
            </a:extLst>
          </p:cNvPr>
          <p:cNvSpPr>
            <a:spLocks noGrp="1"/>
          </p:cNvSpPr>
          <p:nvPr>
            <p:ph type="title"/>
          </p:nvPr>
        </p:nvSpPr>
        <p:spPr/>
        <p:txBody>
          <a:bodyPr/>
          <a:lstStyle/>
          <a:p>
            <a:r>
              <a:rPr lang="ja-JP" altLang="en-US"/>
              <a:t>評価</a:t>
            </a:r>
            <a:r>
              <a:rPr lang="en-US" altLang="ja-JP" dirty="0"/>
              <a:t> 1-1</a:t>
            </a:r>
            <a:r>
              <a:rPr lang="ja-JP" altLang="en-US"/>
              <a:t>｜</a:t>
            </a:r>
            <a:r>
              <a:rPr kumimoji="1" lang="en-US" altLang="ja-JP" dirty="0"/>
              <a:t>SNS </a:t>
            </a:r>
            <a:r>
              <a:rPr kumimoji="1" lang="ja-JP" altLang="en-US"/>
              <a:t>毎に投稿されるミームの割合</a:t>
            </a:r>
          </a:p>
        </p:txBody>
      </p:sp>
      <p:sp>
        <p:nvSpPr>
          <p:cNvPr id="28" name="コンテンツ プレースホルダー 2">
            <a:extLst>
              <a:ext uri="{FF2B5EF4-FFF2-40B4-BE49-F238E27FC236}">
                <a16:creationId xmlns:a16="http://schemas.microsoft.com/office/drawing/2014/main" id="{23D40CBC-2984-D545-B4C0-8085F91E729C}"/>
              </a:ext>
            </a:extLst>
          </p:cNvPr>
          <p:cNvSpPr txBox="1">
            <a:spLocks/>
          </p:cNvSpPr>
          <p:nvPr/>
        </p:nvSpPr>
        <p:spPr>
          <a:xfrm>
            <a:off x="660180" y="4446470"/>
            <a:ext cx="8294249" cy="21683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0"/>
              </a:spcBef>
              <a:spcAft>
                <a:spcPts val="1200"/>
              </a:spcAft>
              <a:buClr>
                <a:schemeClr val="accent1"/>
              </a:buClr>
              <a:buFont typeface="Wingdings" charset="2"/>
              <a:buChar char="l"/>
              <a:defRPr kumimoji="1" sz="2400" kern="1200" baseline="0">
                <a:solidFill>
                  <a:schemeClr val="tx2"/>
                </a:solidFill>
                <a:latin typeface="+mn-lt"/>
                <a:ea typeface="メイリオ" charset="-128"/>
                <a:cs typeface="Meiryo" charset="-128"/>
              </a:defRPr>
            </a:lvl1pPr>
            <a:lvl2pPr marL="685800" indent="-228600" algn="l" defTabSz="914400" rtl="0" eaLnBrk="1" latinLnBrk="0" hangingPunct="1">
              <a:lnSpc>
                <a:spcPct val="90000"/>
              </a:lnSpc>
              <a:spcBef>
                <a:spcPts val="0"/>
              </a:spcBef>
              <a:spcAft>
                <a:spcPts val="1200"/>
              </a:spcAft>
              <a:buClr>
                <a:schemeClr val="accent1"/>
              </a:buClr>
              <a:buSzPct val="140000"/>
              <a:buFont typeface=".AppleSystemUIFont" charset="-120"/>
              <a:buChar char="-"/>
              <a:defRPr kumimoji="1" sz="2000" b="0" kern="1200" baseline="0">
                <a:solidFill>
                  <a:schemeClr val="tx2"/>
                </a:solidFill>
                <a:latin typeface="+mn-lt"/>
                <a:ea typeface="メイリオ" charset="-128"/>
                <a:cs typeface="Meiryo" charset="-128"/>
              </a:defRPr>
            </a:lvl2pPr>
            <a:lvl3pPr marL="1143000" indent="-228600" algn="l" defTabSz="914400" rtl="0" eaLnBrk="1" latinLnBrk="0" hangingPunct="1">
              <a:lnSpc>
                <a:spcPct val="90000"/>
              </a:lnSpc>
              <a:spcBef>
                <a:spcPts val="0"/>
              </a:spcBef>
              <a:spcAft>
                <a:spcPts val="1200"/>
              </a:spcAft>
              <a:buClr>
                <a:schemeClr val="accent1"/>
              </a:buClr>
              <a:buFont typeface="Arial" panose="020B0604020202020204" pitchFamily="34" charset="0"/>
              <a:buChar char="•"/>
              <a:defRPr kumimoji="1" sz="1800" b="0" kern="1200" baseline="0">
                <a:solidFill>
                  <a:schemeClr val="tx2"/>
                </a:solidFill>
                <a:latin typeface="+mn-lt"/>
                <a:ea typeface="メイリオ" charset="-128"/>
                <a:cs typeface="Meiryo" charset="-128"/>
              </a:defRPr>
            </a:lvl3pPr>
            <a:lvl4pPr marL="16002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endParaRPr lang="en-US" altLang="ja-JP" dirty="0"/>
          </a:p>
        </p:txBody>
      </p:sp>
      <p:sp>
        <p:nvSpPr>
          <p:cNvPr id="3" name="左中かっこ 2">
            <a:extLst>
              <a:ext uri="{FF2B5EF4-FFF2-40B4-BE49-F238E27FC236}">
                <a16:creationId xmlns:a16="http://schemas.microsoft.com/office/drawing/2014/main" id="{09204710-AC09-6E47-8BE9-9C8B0DC173B3}"/>
              </a:ext>
            </a:extLst>
          </p:cNvPr>
          <p:cNvSpPr/>
          <p:nvPr/>
        </p:nvSpPr>
        <p:spPr>
          <a:xfrm rot="5400000">
            <a:off x="3444987" y="1050130"/>
            <a:ext cx="172129" cy="5625195"/>
          </a:xfrm>
          <a:prstGeom prst="leftBrace">
            <a:avLst>
              <a:gd name="adj1" fmla="val 584659"/>
              <a:gd name="adj2" fmla="val 49662"/>
            </a:avLst>
          </a:prstGeom>
          <a:ln w="2540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2" name="左中かっこ 31">
            <a:extLst>
              <a:ext uri="{FF2B5EF4-FFF2-40B4-BE49-F238E27FC236}">
                <a16:creationId xmlns:a16="http://schemas.microsoft.com/office/drawing/2014/main" id="{E60754C3-D358-034A-9C51-50E13858F729}"/>
              </a:ext>
            </a:extLst>
          </p:cNvPr>
          <p:cNvSpPr/>
          <p:nvPr/>
        </p:nvSpPr>
        <p:spPr>
          <a:xfrm rot="5400000">
            <a:off x="7337474" y="2800164"/>
            <a:ext cx="172800" cy="2097226"/>
          </a:xfrm>
          <a:prstGeom prst="leftBrace">
            <a:avLst>
              <a:gd name="adj1" fmla="val 584659"/>
              <a:gd name="adj2" fmla="val 49662"/>
            </a:avLst>
          </a:prstGeom>
          <a:ln w="2540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3" name="正方形/長方形 32">
            <a:extLst>
              <a:ext uri="{FF2B5EF4-FFF2-40B4-BE49-F238E27FC236}">
                <a16:creationId xmlns:a16="http://schemas.microsoft.com/office/drawing/2014/main" id="{7DDB27C4-3715-6B49-BDF2-C5D4131510D6}"/>
              </a:ext>
            </a:extLst>
          </p:cNvPr>
          <p:cNvSpPr/>
          <p:nvPr/>
        </p:nvSpPr>
        <p:spPr>
          <a:xfrm>
            <a:off x="3141702" y="3453884"/>
            <a:ext cx="830677" cy="369332"/>
          </a:xfrm>
          <a:prstGeom prst="rect">
            <a:avLst/>
          </a:prstGeom>
        </p:spPr>
        <p:txBody>
          <a:bodyPr wrap="none">
            <a:spAutoFit/>
          </a:bodyPr>
          <a:lstStyle/>
          <a:p>
            <a:r>
              <a:rPr lang="en-US" altLang="ja-JP" dirty="0">
                <a:solidFill>
                  <a:schemeClr val="tx2"/>
                </a:solidFill>
                <a:ea typeface="Meiryo" panose="020B0604030504040204" pitchFamily="34" charset="-128"/>
              </a:rPr>
              <a:t>Fringe</a:t>
            </a:r>
            <a:endParaRPr lang="ja-JP" altLang="en-US"/>
          </a:p>
        </p:txBody>
      </p:sp>
      <p:sp>
        <p:nvSpPr>
          <p:cNvPr id="34" name="正方形/長方形 33">
            <a:extLst>
              <a:ext uri="{FF2B5EF4-FFF2-40B4-BE49-F238E27FC236}">
                <a16:creationId xmlns:a16="http://schemas.microsoft.com/office/drawing/2014/main" id="{EEE5601C-6CC1-A542-8A1F-61EEE2F93EA7}"/>
              </a:ext>
            </a:extLst>
          </p:cNvPr>
          <p:cNvSpPr/>
          <p:nvPr/>
        </p:nvSpPr>
        <p:spPr>
          <a:xfrm>
            <a:off x="6742152" y="3453884"/>
            <a:ext cx="1392369" cy="369332"/>
          </a:xfrm>
          <a:prstGeom prst="rect">
            <a:avLst/>
          </a:prstGeom>
        </p:spPr>
        <p:txBody>
          <a:bodyPr wrap="none">
            <a:spAutoFit/>
          </a:bodyPr>
          <a:lstStyle/>
          <a:p>
            <a:r>
              <a:rPr lang="en-US" altLang="ja-JP" dirty="0">
                <a:solidFill>
                  <a:schemeClr val="tx2"/>
                </a:solidFill>
                <a:ea typeface="Meiryo" panose="020B0604030504040204" pitchFamily="34" charset="-128"/>
              </a:rPr>
              <a:t>Mainstream</a:t>
            </a:r>
            <a:endParaRPr lang="ja-JP" altLang="en-US"/>
          </a:p>
        </p:txBody>
      </p:sp>
      <p:grpSp>
        <p:nvGrpSpPr>
          <p:cNvPr id="35" name="グループ化 34">
            <a:extLst>
              <a:ext uri="{FF2B5EF4-FFF2-40B4-BE49-F238E27FC236}">
                <a16:creationId xmlns:a16="http://schemas.microsoft.com/office/drawing/2014/main" id="{BE07A8BB-4F8E-C940-AABD-03BFBA005442}"/>
              </a:ext>
            </a:extLst>
          </p:cNvPr>
          <p:cNvGrpSpPr/>
          <p:nvPr/>
        </p:nvGrpSpPr>
        <p:grpSpPr>
          <a:xfrm>
            <a:off x="705764" y="3858562"/>
            <a:ext cx="7834574" cy="2855298"/>
            <a:chOff x="173034" y="1057843"/>
            <a:chExt cx="8844842" cy="3223489"/>
          </a:xfrm>
        </p:grpSpPr>
        <p:pic>
          <p:nvPicPr>
            <p:cNvPr id="36" name="図 35">
              <a:extLst>
                <a:ext uri="{FF2B5EF4-FFF2-40B4-BE49-F238E27FC236}">
                  <a16:creationId xmlns:a16="http://schemas.microsoft.com/office/drawing/2014/main" id="{B4041567-4B88-E74F-8C85-83FFF864189B}"/>
                </a:ext>
              </a:extLst>
            </p:cNvPr>
            <p:cNvPicPr>
              <a:picLocks noChangeAspect="1"/>
            </p:cNvPicPr>
            <p:nvPr/>
          </p:nvPicPr>
          <p:blipFill rotWithShape="1">
            <a:blip r:embed="rId3"/>
            <a:srcRect b="677"/>
            <a:stretch/>
          </p:blipFill>
          <p:spPr>
            <a:xfrm>
              <a:off x="173034" y="1057843"/>
              <a:ext cx="8844842" cy="3223489"/>
            </a:xfrm>
            <a:prstGeom prst="rect">
              <a:avLst/>
            </a:prstGeom>
          </p:spPr>
        </p:pic>
        <p:sp>
          <p:nvSpPr>
            <p:cNvPr id="37" name="正方形/長方形 36">
              <a:extLst>
                <a:ext uri="{FF2B5EF4-FFF2-40B4-BE49-F238E27FC236}">
                  <a16:creationId xmlns:a16="http://schemas.microsoft.com/office/drawing/2014/main" id="{17AA88B8-BB73-D74A-94C7-0FD8DC605EB7}"/>
                </a:ext>
              </a:extLst>
            </p:cNvPr>
            <p:cNvSpPr/>
            <p:nvPr/>
          </p:nvSpPr>
          <p:spPr>
            <a:xfrm>
              <a:off x="226263" y="2289836"/>
              <a:ext cx="525516" cy="117026"/>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ysClr val="windowText" lastClr="000000"/>
                  </a:solidFill>
                </a:ln>
                <a:solidFill>
                  <a:schemeClr val="accent1"/>
                </a:solidFill>
              </a:endParaRPr>
            </a:p>
          </p:txBody>
        </p:sp>
        <p:sp>
          <p:nvSpPr>
            <p:cNvPr id="38" name="正方形/長方形 37">
              <a:extLst>
                <a:ext uri="{FF2B5EF4-FFF2-40B4-BE49-F238E27FC236}">
                  <a16:creationId xmlns:a16="http://schemas.microsoft.com/office/drawing/2014/main" id="{20598CA8-7522-354A-9348-45959FF51424}"/>
                </a:ext>
              </a:extLst>
            </p:cNvPr>
            <p:cNvSpPr/>
            <p:nvPr/>
          </p:nvSpPr>
          <p:spPr>
            <a:xfrm>
              <a:off x="225973" y="1899727"/>
              <a:ext cx="609600" cy="257229"/>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ysClr val="windowText" lastClr="000000"/>
                  </a:solidFill>
                </a:ln>
                <a:solidFill>
                  <a:schemeClr val="accent1"/>
                </a:solidFill>
              </a:endParaRPr>
            </a:p>
          </p:txBody>
        </p:sp>
        <p:sp>
          <p:nvSpPr>
            <p:cNvPr id="39" name="正方形/長方形 38">
              <a:extLst>
                <a:ext uri="{FF2B5EF4-FFF2-40B4-BE49-F238E27FC236}">
                  <a16:creationId xmlns:a16="http://schemas.microsoft.com/office/drawing/2014/main" id="{B651A7E1-9BDF-E34E-B9F6-14378026DD25}"/>
                </a:ext>
              </a:extLst>
            </p:cNvPr>
            <p:cNvSpPr/>
            <p:nvPr/>
          </p:nvSpPr>
          <p:spPr>
            <a:xfrm>
              <a:off x="2309045" y="2144888"/>
              <a:ext cx="553120" cy="147815"/>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ysClr val="windowText" lastClr="000000"/>
                  </a:solidFill>
                </a:ln>
                <a:solidFill>
                  <a:schemeClr val="accent1"/>
                </a:solidFill>
              </a:endParaRPr>
            </a:p>
          </p:txBody>
        </p:sp>
        <p:sp>
          <p:nvSpPr>
            <p:cNvPr id="40" name="正方形/長方形 39">
              <a:extLst>
                <a:ext uri="{FF2B5EF4-FFF2-40B4-BE49-F238E27FC236}">
                  <a16:creationId xmlns:a16="http://schemas.microsoft.com/office/drawing/2014/main" id="{01CD60BA-213D-3E42-82F1-F1F4A05734FB}"/>
                </a:ext>
              </a:extLst>
            </p:cNvPr>
            <p:cNvSpPr/>
            <p:nvPr/>
          </p:nvSpPr>
          <p:spPr>
            <a:xfrm>
              <a:off x="2306681" y="3785500"/>
              <a:ext cx="672215" cy="148376"/>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ysClr val="windowText" lastClr="000000"/>
                  </a:solidFill>
                </a:ln>
                <a:solidFill>
                  <a:schemeClr val="accent1"/>
                </a:solidFill>
              </a:endParaRPr>
            </a:p>
          </p:txBody>
        </p:sp>
        <p:sp>
          <p:nvSpPr>
            <p:cNvPr id="41" name="正方形/長方形 40">
              <a:extLst>
                <a:ext uri="{FF2B5EF4-FFF2-40B4-BE49-F238E27FC236}">
                  <a16:creationId xmlns:a16="http://schemas.microsoft.com/office/drawing/2014/main" id="{BF23C862-C2CA-C54E-98CD-86933A0CD653}"/>
                </a:ext>
              </a:extLst>
            </p:cNvPr>
            <p:cNvSpPr/>
            <p:nvPr/>
          </p:nvSpPr>
          <p:spPr>
            <a:xfrm>
              <a:off x="4380186" y="1766682"/>
              <a:ext cx="553120" cy="155497"/>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ysClr val="windowText" lastClr="000000"/>
                  </a:solidFill>
                </a:ln>
                <a:solidFill>
                  <a:schemeClr val="accent1"/>
                </a:solidFill>
              </a:endParaRPr>
            </a:p>
          </p:txBody>
        </p:sp>
        <p:sp>
          <p:nvSpPr>
            <p:cNvPr id="42" name="正方形/長方形 41">
              <a:extLst>
                <a:ext uri="{FF2B5EF4-FFF2-40B4-BE49-F238E27FC236}">
                  <a16:creationId xmlns:a16="http://schemas.microsoft.com/office/drawing/2014/main" id="{CB97BD64-AC1C-184D-AC1B-ADD55FDB966A}"/>
                </a:ext>
              </a:extLst>
            </p:cNvPr>
            <p:cNvSpPr/>
            <p:nvPr/>
          </p:nvSpPr>
          <p:spPr>
            <a:xfrm>
              <a:off x="2311542" y="1757642"/>
              <a:ext cx="1098719" cy="137503"/>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ysClr val="windowText" lastClr="000000"/>
                  </a:solidFill>
                </a:ln>
                <a:solidFill>
                  <a:schemeClr val="accent1"/>
                </a:solidFill>
              </a:endParaRPr>
            </a:p>
          </p:txBody>
        </p:sp>
        <p:sp>
          <p:nvSpPr>
            <p:cNvPr id="43" name="正方形/長方形 42">
              <a:extLst>
                <a:ext uri="{FF2B5EF4-FFF2-40B4-BE49-F238E27FC236}">
                  <a16:creationId xmlns:a16="http://schemas.microsoft.com/office/drawing/2014/main" id="{018EDE02-5FE6-804E-9343-1476995FD31A}"/>
                </a:ext>
              </a:extLst>
            </p:cNvPr>
            <p:cNvSpPr/>
            <p:nvPr/>
          </p:nvSpPr>
          <p:spPr>
            <a:xfrm>
              <a:off x="224536" y="1633291"/>
              <a:ext cx="553120" cy="147815"/>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ysClr val="windowText" lastClr="000000"/>
                  </a:solidFill>
                </a:ln>
                <a:solidFill>
                  <a:schemeClr val="accent1"/>
                </a:solidFill>
              </a:endParaRPr>
            </a:p>
          </p:txBody>
        </p:sp>
        <p:sp>
          <p:nvSpPr>
            <p:cNvPr id="44" name="正方形/長方形 43">
              <a:extLst>
                <a:ext uri="{FF2B5EF4-FFF2-40B4-BE49-F238E27FC236}">
                  <a16:creationId xmlns:a16="http://schemas.microsoft.com/office/drawing/2014/main" id="{5ED87803-354B-1A49-9551-2E7CBAFD53E5}"/>
                </a:ext>
              </a:extLst>
            </p:cNvPr>
            <p:cNvSpPr/>
            <p:nvPr/>
          </p:nvSpPr>
          <p:spPr>
            <a:xfrm>
              <a:off x="226285" y="1519229"/>
              <a:ext cx="1077855" cy="116086"/>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ysClr val="windowText" lastClr="000000"/>
                  </a:solidFill>
                </a:ln>
                <a:solidFill>
                  <a:schemeClr val="accent1"/>
                </a:solidFill>
              </a:endParaRPr>
            </a:p>
          </p:txBody>
        </p:sp>
        <p:sp>
          <p:nvSpPr>
            <p:cNvPr id="45" name="正方形/長方形 44">
              <a:extLst>
                <a:ext uri="{FF2B5EF4-FFF2-40B4-BE49-F238E27FC236}">
                  <a16:creationId xmlns:a16="http://schemas.microsoft.com/office/drawing/2014/main" id="{BA8A087A-2F3D-3540-ADC3-9DBFDE7E2A87}"/>
                </a:ext>
              </a:extLst>
            </p:cNvPr>
            <p:cNvSpPr/>
            <p:nvPr/>
          </p:nvSpPr>
          <p:spPr>
            <a:xfrm>
              <a:off x="4385317" y="2028563"/>
              <a:ext cx="672215" cy="123982"/>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ysClr val="windowText" lastClr="000000"/>
                  </a:solidFill>
                </a:ln>
                <a:solidFill>
                  <a:schemeClr val="accent1"/>
                </a:solidFill>
              </a:endParaRPr>
            </a:p>
          </p:txBody>
        </p:sp>
        <p:sp>
          <p:nvSpPr>
            <p:cNvPr id="46" name="正方形/長方形 45">
              <a:extLst>
                <a:ext uri="{FF2B5EF4-FFF2-40B4-BE49-F238E27FC236}">
                  <a16:creationId xmlns:a16="http://schemas.microsoft.com/office/drawing/2014/main" id="{2DF02E82-BB9B-BC46-BB11-786B23758529}"/>
                </a:ext>
              </a:extLst>
            </p:cNvPr>
            <p:cNvSpPr/>
            <p:nvPr/>
          </p:nvSpPr>
          <p:spPr>
            <a:xfrm>
              <a:off x="4382683" y="2644560"/>
              <a:ext cx="1098719" cy="137503"/>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ysClr val="windowText" lastClr="000000"/>
                  </a:solidFill>
                </a:ln>
                <a:solidFill>
                  <a:schemeClr val="accent1"/>
                </a:solidFill>
              </a:endParaRPr>
            </a:p>
          </p:txBody>
        </p:sp>
        <p:sp>
          <p:nvSpPr>
            <p:cNvPr id="47" name="正方形/長方形 46">
              <a:extLst>
                <a:ext uri="{FF2B5EF4-FFF2-40B4-BE49-F238E27FC236}">
                  <a16:creationId xmlns:a16="http://schemas.microsoft.com/office/drawing/2014/main" id="{1FB4A03A-5C8E-5542-BFAA-6A84AE730946}"/>
                </a:ext>
              </a:extLst>
            </p:cNvPr>
            <p:cNvSpPr/>
            <p:nvPr/>
          </p:nvSpPr>
          <p:spPr>
            <a:xfrm>
              <a:off x="6596230" y="2901891"/>
              <a:ext cx="1098719" cy="137503"/>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ysClr val="windowText" lastClr="000000"/>
                  </a:solidFill>
                </a:ln>
                <a:solidFill>
                  <a:schemeClr val="accent1"/>
                </a:solidFill>
              </a:endParaRPr>
            </a:p>
          </p:txBody>
        </p:sp>
        <p:sp>
          <p:nvSpPr>
            <p:cNvPr id="48" name="正方形/長方形 47">
              <a:extLst>
                <a:ext uri="{FF2B5EF4-FFF2-40B4-BE49-F238E27FC236}">
                  <a16:creationId xmlns:a16="http://schemas.microsoft.com/office/drawing/2014/main" id="{1F0D0FF8-81E1-2241-8F64-2286A53245B4}"/>
                </a:ext>
              </a:extLst>
            </p:cNvPr>
            <p:cNvSpPr/>
            <p:nvPr/>
          </p:nvSpPr>
          <p:spPr>
            <a:xfrm>
              <a:off x="4381700" y="2148032"/>
              <a:ext cx="945417" cy="144304"/>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ysClr val="windowText" lastClr="000000"/>
                  </a:solidFill>
                </a:ln>
                <a:solidFill>
                  <a:schemeClr val="accent1"/>
                </a:solidFill>
              </a:endParaRPr>
            </a:p>
          </p:txBody>
        </p:sp>
        <p:sp>
          <p:nvSpPr>
            <p:cNvPr id="49" name="正方形/長方形 48">
              <a:extLst>
                <a:ext uri="{FF2B5EF4-FFF2-40B4-BE49-F238E27FC236}">
                  <a16:creationId xmlns:a16="http://schemas.microsoft.com/office/drawing/2014/main" id="{3A5A89F7-100B-5049-8AA3-45634EF9C8ED}"/>
                </a:ext>
              </a:extLst>
            </p:cNvPr>
            <p:cNvSpPr/>
            <p:nvPr/>
          </p:nvSpPr>
          <p:spPr>
            <a:xfrm>
              <a:off x="225017" y="1776448"/>
              <a:ext cx="895445" cy="124092"/>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ysClr val="windowText" lastClr="000000"/>
                  </a:solidFill>
                </a:ln>
                <a:solidFill>
                  <a:schemeClr val="accent1"/>
                </a:solidFill>
              </a:endParaRPr>
            </a:p>
          </p:txBody>
        </p:sp>
        <p:sp>
          <p:nvSpPr>
            <p:cNvPr id="50" name="正方形/長方形 49">
              <a:extLst>
                <a:ext uri="{FF2B5EF4-FFF2-40B4-BE49-F238E27FC236}">
                  <a16:creationId xmlns:a16="http://schemas.microsoft.com/office/drawing/2014/main" id="{5700DE7C-6E53-874C-9969-AD5A5B0808BC}"/>
                </a:ext>
              </a:extLst>
            </p:cNvPr>
            <p:cNvSpPr/>
            <p:nvPr/>
          </p:nvSpPr>
          <p:spPr>
            <a:xfrm>
              <a:off x="224482" y="2152669"/>
              <a:ext cx="1320888" cy="137976"/>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ysClr val="windowText" lastClr="000000"/>
                  </a:solidFill>
                </a:ln>
                <a:solidFill>
                  <a:schemeClr val="accent1"/>
                </a:solidFill>
              </a:endParaRPr>
            </a:p>
          </p:txBody>
        </p:sp>
        <p:sp>
          <p:nvSpPr>
            <p:cNvPr id="51" name="正方形/長方形 50">
              <a:extLst>
                <a:ext uri="{FF2B5EF4-FFF2-40B4-BE49-F238E27FC236}">
                  <a16:creationId xmlns:a16="http://schemas.microsoft.com/office/drawing/2014/main" id="{3A93D1CC-6D35-4C4C-9939-F08E00238D46}"/>
                </a:ext>
              </a:extLst>
            </p:cNvPr>
            <p:cNvSpPr/>
            <p:nvPr/>
          </p:nvSpPr>
          <p:spPr>
            <a:xfrm>
              <a:off x="218296" y="3162110"/>
              <a:ext cx="530770" cy="125580"/>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ysClr val="windowText" lastClr="000000"/>
                  </a:solidFill>
                </a:ln>
                <a:solidFill>
                  <a:schemeClr val="accent1"/>
                </a:solidFill>
              </a:endParaRPr>
            </a:p>
          </p:txBody>
        </p:sp>
        <p:sp>
          <p:nvSpPr>
            <p:cNvPr id="52" name="正方形/長方形 51">
              <a:extLst>
                <a:ext uri="{FF2B5EF4-FFF2-40B4-BE49-F238E27FC236}">
                  <a16:creationId xmlns:a16="http://schemas.microsoft.com/office/drawing/2014/main" id="{2BE32CD9-EB89-204D-B883-2FA588C323F9}"/>
                </a:ext>
              </a:extLst>
            </p:cNvPr>
            <p:cNvSpPr/>
            <p:nvPr/>
          </p:nvSpPr>
          <p:spPr>
            <a:xfrm>
              <a:off x="2306907" y="2534515"/>
              <a:ext cx="1370937" cy="125580"/>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ysClr val="windowText" lastClr="000000"/>
                  </a:solidFill>
                </a:ln>
                <a:solidFill>
                  <a:schemeClr val="accent1"/>
                </a:solidFill>
              </a:endParaRPr>
            </a:p>
          </p:txBody>
        </p:sp>
        <p:sp>
          <p:nvSpPr>
            <p:cNvPr id="53" name="正方形/長方形 52">
              <a:extLst>
                <a:ext uri="{FF2B5EF4-FFF2-40B4-BE49-F238E27FC236}">
                  <a16:creationId xmlns:a16="http://schemas.microsoft.com/office/drawing/2014/main" id="{828E50AB-D105-5048-AB55-0907FC706E3E}"/>
                </a:ext>
              </a:extLst>
            </p:cNvPr>
            <p:cNvSpPr/>
            <p:nvPr/>
          </p:nvSpPr>
          <p:spPr>
            <a:xfrm>
              <a:off x="4385959" y="2521582"/>
              <a:ext cx="1370937" cy="156502"/>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ysClr val="windowText" lastClr="000000"/>
                  </a:solidFill>
                </a:ln>
                <a:solidFill>
                  <a:schemeClr val="accent1"/>
                </a:solidFill>
              </a:endParaRPr>
            </a:p>
          </p:txBody>
        </p:sp>
        <p:sp>
          <p:nvSpPr>
            <p:cNvPr id="54" name="正方形/長方形 53">
              <a:extLst>
                <a:ext uri="{FF2B5EF4-FFF2-40B4-BE49-F238E27FC236}">
                  <a16:creationId xmlns:a16="http://schemas.microsoft.com/office/drawing/2014/main" id="{58416797-4EDD-C646-B2B1-DAB76EC02AB1}"/>
                </a:ext>
              </a:extLst>
            </p:cNvPr>
            <p:cNvSpPr/>
            <p:nvPr/>
          </p:nvSpPr>
          <p:spPr>
            <a:xfrm>
              <a:off x="4389896" y="1523390"/>
              <a:ext cx="600501" cy="125580"/>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ysClr val="windowText" lastClr="000000"/>
                  </a:solidFill>
                </a:ln>
                <a:solidFill>
                  <a:schemeClr val="accent1"/>
                </a:solidFill>
              </a:endParaRPr>
            </a:p>
          </p:txBody>
        </p:sp>
        <p:sp>
          <p:nvSpPr>
            <p:cNvPr id="55" name="正方形/長方形 54">
              <a:extLst>
                <a:ext uri="{FF2B5EF4-FFF2-40B4-BE49-F238E27FC236}">
                  <a16:creationId xmlns:a16="http://schemas.microsoft.com/office/drawing/2014/main" id="{630AAAE4-D53F-0D4D-95AD-F1964D6B17C8}"/>
                </a:ext>
              </a:extLst>
            </p:cNvPr>
            <p:cNvSpPr/>
            <p:nvPr/>
          </p:nvSpPr>
          <p:spPr>
            <a:xfrm>
              <a:off x="4380336" y="1901859"/>
              <a:ext cx="873246" cy="125580"/>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ysClr val="windowText" lastClr="000000"/>
                  </a:solidFill>
                </a:ln>
                <a:solidFill>
                  <a:schemeClr val="accent1"/>
                </a:solidFill>
              </a:endParaRPr>
            </a:p>
          </p:txBody>
        </p:sp>
        <p:sp>
          <p:nvSpPr>
            <p:cNvPr id="56" name="正方形/長方形 55">
              <a:extLst>
                <a:ext uri="{FF2B5EF4-FFF2-40B4-BE49-F238E27FC236}">
                  <a16:creationId xmlns:a16="http://schemas.microsoft.com/office/drawing/2014/main" id="{20E40949-A982-6C4C-95CA-1153320C8EDE}"/>
                </a:ext>
              </a:extLst>
            </p:cNvPr>
            <p:cNvSpPr/>
            <p:nvPr/>
          </p:nvSpPr>
          <p:spPr>
            <a:xfrm>
              <a:off x="4387084" y="2782517"/>
              <a:ext cx="1558203" cy="125580"/>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ysClr val="windowText" lastClr="000000"/>
                  </a:solidFill>
                </a:ln>
                <a:solidFill>
                  <a:schemeClr val="accent1"/>
                </a:solidFill>
              </a:endParaRPr>
            </a:p>
          </p:txBody>
        </p:sp>
        <p:sp>
          <p:nvSpPr>
            <p:cNvPr id="57" name="正方形/長方形 56">
              <a:extLst>
                <a:ext uri="{FF2B5EF4-FFF2-40B4-BE49-F238E27FC236}">
                  <a16:creationId xmlns:a16="http://schemas.microsoft.com/office/drawing/2014/main" id="{D48F76FC-50D5-1C4D-BF35-55C18EE23D6D}"/>
                </a:ext>
              </a:extLst>
            </p:cNvPr>
            <p:cNvSpPr/>
            <p:nvPr/>
          </p:nvSpPr>
          <p:spPr>
            <a:xfrm>
              <a:off x="4387086" y="3038955"/>
              <a:ext cx="552700" cy="125580"/>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ysClr val="windowText" lastClr="000000"/>
                  </a:solidFill>
                </a:ln>
                <a:solidFill>
                  <a:schemeClr val="accent1"/>
                </a:solidFill>
              </a:endParaRPr>
            </a:p>
          </p:txBody>
        </p:sp>
        <p:sp>
          <p:nvSpPr>
            <p:cNvPr id="58" name="正方形/長方形 57">
              <a:extLst>
                <a:ext uri="{FF2B5EF4-FFF2-40B4-BE49-F238E27FC236}">
                  <a16:creationId xmlns:a16="http://schemas.microsoft.com/office/drawing/2014/main" id="{61AF6F5D-4565-7E46-A5C7-2A129D89E615}"/>
                </a:ext>
              </a:extLst>
            </p:cNvPr>
            <p:cNvSpPr/>
            <p:nvPr/>
          </p:nvSpPr>
          <p:spPr>
            <a:xfrm>
              <a:off x="6609076" y="3301136"/>
              <a:ext cx="1081997" cy="125580"/>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ysClr val="windowText" lastClr="000000"/>
                  </a:solidFill>
                </a:ln>
                <a:solidFill>
                  <a:schemeClr val="accent1"/>
                </a:solidFill>
              </a:endParaRPr>
            </a:p>
          </p:txBody>
        </p:sp>
      </p:grpSp>
      <p:sp>
        <p:nvSpPr>
          <p:cNvPr id="59" name="コンテンツ プレースホルダー 2">
            <a:extLst>
              <a:ext uri="{FF2B5EF4-FFF2-40B4-BE49-F238E27FC236}">
                <a16:creationId xmlns:a16="http://schemas.microsoft.com/office/drawing/2014/main" id="{05A3ACF0-C0A5-CD43-A45C-B1E090D05F9B}"/>
              </a:ext>
            </a:extLst>
          </p:cNvPr>
          <p:cNvSpPr txBox="1">
            <a:spLocks/>
          </p:cNvSpPr>
          <p:nvPr/>
        </p:nvSpPr>
        <p:spPr>
          <a:xfrm>
            <a:off x="812580" y="4598870"/>
            <a:ext cx="8294249" cy="21683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0"/>
              </a:spcBef>
              <a:spcAft>
                <a:spcPts val="1200"/>
              </a:spcAft>
              <a:buClr>
                <a:schemeClr val="accent1"/>
              </a:buClr>
              <a:buFont typeface="Wingdings" charset="2"/>
              <a:buChar char="l"/>
              <a:defRPr kumimoji="1" sz="2400" kern="1200" baseline="0">
                <a:solidFill>
                  <a:schemeClr val="tx2"/>
                </a:solidFill>
                <a:latin typeface="+mn-lt"/>
                <a:ea typeface="メイリオ" charset="-128"/>
                <a:cs typeface="Meiryo" charset="-128"/>
              </a:defRPr>
            </a:lvl1pPr>
            <a:lvl2pPr marL="685800" indent="-228600" algn="l" defTabSz="914400" rtl="0" eaLnBrk="1" latinLnBrk="0" hangingPunct="1">
              <a:lnSpc>
                <a:spcPct val="90000"/>
              </a:lnSpc>
              <a:spcBef>
                <a:spcPts val="0"/>
              </a:spcBef>
              <a:spcAft>
                <a:spcPts val="1200"/>
              </a:spcAft>
              <a:buClr>
                <a:schemeClr val="accent1"/>
              </a:buClr>
              <a:buSzPct val="140000"/>
              <a:buFont typeface=".AppleSystemUIFont" charset="-120"/>
              <a:buChar char="-"/>
              <a:defRPr kumimoji="1" sz="2000" b="0" kern="1200" baseline="0">
                <a:solidFill>
                  <a:schemeClr val="tx2"/>
                </a:solidFill>
                <a:latin typeface="+mn-lt"/>
                <a:ea typeface="メイリオ" charset="-128"/>
                <a:cs typeface="Meiryo" charset="-128"/>
              </a:defRPr>
            </a:lvl2pPr>
            <a:lvl3pPr marL="1143000" indent="-228600" algn="l" defTabSz="914400" rtl="0" eaLnBrk="1" latinLnBrk="0" hangingPunct="1">
              <a:lnSpc>
                <a:spcPct val="90000"/>
              </a:lnSpc>
              <a:spcBef>
                <a:spcPts val="0"/>
              </a:spcBef>
              <a:spcAft>
                <a:spcPts val="1200"/>
              </a:spcAft>
              <a:buClr>
                <a:schemeClr val="accent1"/>
              </a:buClr>
              <a:buFont typeface="Arial" panose="020B0604020202020204" pitchFamily="34" charset="0"/>
              <a:buChar char="•"/>
              <a:defRPr kumimoji="1" sz="1800" b="0" kern="1200" baseline="0">
                <a:solidFill>
                  <a:schemeClr val="tx2"/>
                </a:solidFill>
                <a:latin typeface="+mn-lt"/>
                <a:ea typeface="メイリオ" charset="-128"/>
                <a:cs typeface="Meiryo" charset="-128"/>
              </a:defRPr>
            </a:lvl3pPr>
            <a:lvl4pPr marL="16002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endParaRPr lang="en-US" altLang="ja-JP" dirty="0"/>
          </a:p>
        </p:txBody>
      </p:sp>
    </p:spTree>
    <p:extLst>
      <p:ext uri="{BB962C8B-B14F-4D97-AF65-F5344CB8AC3E}">
        <p14:creationId xmlns:p14="http://schemas.microsoft.com/office/powerpoint/2010/main" val="13393646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図 26">
            <a:extLst>
              <a:ext uri="{FF2B5EF4-FFF2-40B4-BE49-F238E27FC236}">
                <a16:creationId xmlns:a16="http://schemas.microsoft.com/office/drawing/2014/main" id="{8728B458-EA03-A04C-A8E8-248F8E1EC40E}"/>
              </a:ext>
            </a:extLst>
          </p:cNvPr>
          <p:cNvPicPr>
            <a:picLocks noChangeAspect="1"/>
          </p:cNvPicPr>
          <p:nvPr/>
        </p:nvPicPr>
        <p:blipFill rotWithShape="1">
          <a:blip r:embed="rId3">
            <a:extLst>
              <a:ext uri="{28A0092B-C50C-407E-A947-70E740481C1C}">
                <a14:useLocalDpi xmlns:a14="http://schemas.microsoft.com/office/drawing/2010/main" val="0"/>
              </a:ext>
            </a:extLst>
          </a:blip>
          <a:srcRect l="8124" t="4750" r="7500" b="3200"/>
          <a:stretch/>
        </p:blipFill>
        <p:spPr>
          <a:xfrm>
            <a:off x="419100" y="3160297"/>
            <a:ext cx="4263190" cy="2906914"/>
          </a:xfrm>
          <a:prstGeom prst="rect">
            <a:avLst/>
          </a:prstGeom>
        </p:spPr>
      </p:pic>
      <p:pic>
        <p:nvPicPr>
          <p:cNvPr id="28" name="図 27">
            <a:extLst>
              <a:ext uri="{FF2B5EF4-FFF2-40B4-BE49-F238E27FC236}">
                <a16:creationId xmlns:a16="http://schemas.microsoft.com/office/drawing/2014/main" id="{E322230D-34B5-E143-8A36-E62E06099E81}"/>
              </a:ext>
            </a:extLst>
          </p:cNvPr>
          <p:cNvPicPr>
            <a:picLocks noChangeAspect="1"/>
          </p:cNvPicPr>
          <p:nvPr/>
        </p:nvPicPr>
        <p:blipFill rotWithShape="1">
          <a:blip r:embed="rId4">
            <a:extLst>
              <a:ext uri="{28A0092B-C50C-407E-A947-70E740481C1C}">
                <a14:useLocalDpi xmlns:a14="http://schemas.microsoft.com/office/drawing/2010/main" val="0"/>
              </a:ext>
            </a:extLst>
          </a:blip>
          <a:srcRect l="8281" t="3908" r="6876" b="2000"/>
          <a:stretch/>
        </p:blipFill>
        <p:spPr>
          <a:xfrm>
            <a:off x="4865556" y="3217207"/>
            <a:ext cx="4066070" cy="2818303"/>
          </a:xfrm>
          <a:prstGeom prst="rect">
            <a:avLst/>
          </a:prstGeom>
        </p:spPr>
      </p:pic>
      <p:sp>
        <p:nvSpPr>
          <p:cNvPr id="2" name="コンテンツ プレースホルダー 1">
            <a:extLst>
              <a:ext uri="{FF2B5EF4-FFF2-40B4-BE49-F238E27FC236}">
                <a16:creationId xmlns:a16="http://schemas.microsoft.com/office/drawing/2014/main" id="{B81AAB95-DF43-A841-907B-A67D1AE67019}"/>
              </a:ext>
            </a:extLst>
          </p:cNvPr>
          <p:cNvSpPr>
            <a:spLocks noGrp="1"/>
          </p:cNvSpPr>
          <p:nvPr>
            <p:ph idx="1"/>
          </p:nvPr>
        </p:nvSpPr>
        <p:spPr>
          <a:xfrm>
            <a:off x="628649" y="1171580"/>
            <a:ext cx="8515351" cy="5313363"/>
          </a:xfrm>
        </p:spPr>
        <p:txBody>
          <a:bodyPr/>
          <a:lstStyle/>
          <a:p>
            <a:pPr marL="0" indent="0">
              <a:buNone/>
            </a:pPr>
            <a:r>
              <a:rPr kumimoji="1" lang="en-US" altLang="ja-JP" dirty="0"/>
              <a:t> </a:t>
            </a:r>
          </a:p>
        </p:txBody>
      </p:sp>
      <p:sp>
        <p:nvSpPr>
          <p:cNvPr id="3" name="スライド番号プレースホルダー 2">
            <a:extLst>
              <a:ext uri="{FF2B5EF4-FFF2-40B4-BE49-F238E27FC236}">
                <a16:creationId xmlns:a16="http://schemas.microsoft.com/office/drawing/2014/main" id="{2D928240-6B99-CD4F-A4E4-CDDD0628DB22}"/>
              </a:ext>
            </a:extLst>
          </p:cNvPr>
          <p:cNvSpPr>
            <a:spLocks noGrp="1"/>
          </p:cNvSpPr>
          <p:nvPr>
            <p:ph type="sldNum" sz="quarter" idx="12"/>
          </p:nvPr>
        </p:nvSpPr>
        <p:spPr/>
        <p:txBody>
          <a:bodyPr/>
          <a:lstStyle/>
          <a:p>
            <a:fld id="{3E48B941-74AF-4648-A5A2-DF81533F4F8C}" type="slidenum">
              <a:rPr kumimoji="1" lang="ja-JP" altLang="en-US" smtClean="0"/>
              <a:t>8</a:t>
            </a:fld>
            <a:endParaRPr kumimoji="1" lang="ja-JP" altLang="en-US" dirty="0"/>
          </a:p>
        </p:txBody>
      </p:sp>
      <p:sp>
        <p:nvSpPr>
          <p:cNvPr id="4" name="タイトル 3">
            <a:extLst>
              <a:ext uri="{FF2B5EF4-FFF2-40B4-BE49-F238E27FC236}">
                <a16:creationId xmlns:a16="http://schemas.microsoft.com/office/drawing/2014/main" id="{2557791B-61A3-8040-938B-0F68998FD75A}"/>
              </a:ext>
            </a:extLst>
          </p:cNvPr>
          <p:cNvSpPr>
            <a:spLocks noGrp="1"/>
          </p:cNvSpPr>
          <p:nvPr>
            <p:ph type="title"/>
          </p:nvPr>
        </p:nvSpPr>
        <p:spPr/>
        <p:txBody>
          <a:bodyPr/>
          <a:lstStyle/>
          <a:p>
            <a:r>
              <a:rPr kumimoji="1" lang="ja-JP" altLang="en-US"/>
              <a:t>評価</a:t>
            </a:r>
            <a:r>
              <a:rPr kumimoji="1" lang="en-US" altLang="ja-JP" dirty="0"/>
              <a:t> 1-2</a:t>
            </a:r>
            <a:r>
              <a:rPr kumimoji="1" lang="ja-JP" altLang="en-US"/>
              <a:t>｜ミームの投稿数の推移</a:t>
            </a:r>
          </a:p>
        </p:txBody>
      </p:sp>
      <p:sp>
        <p:nvSpPr>
          <p:cNvPr id="15" name="テキスト ボックス 14">
            <a:extLst>
              <a:ext uri="{FF2B5EF4-FFF2-40B4-BE49-F238E27FC236}">
                <a16:creationId xmlns:a16="http://schemas.microsoft.com/office/drawing/2014/main" id="{D17B8365-6CF7-064C-B8F5-107749DE40D8}"/>
              </a:ext>
            </a:extLst>
          </p:cNvPr>
          <p:cNvSpPr txBox="1"/>
          <p:nvPr/>
        </p:nvSpPr>
        <p:spPr>
          <a:xfrm>
            <a:off x="2308127" y="2476423"/>
            <a:ext cx="1683473" cy="646331"/>
          </a:xfrm>
          <a:prstGeom prst="rect">
            <a:avLst/>
          </a:prstGeom>
          <a:solidFill>
            <a:schemeClr val="bg1"/>
          </a:solidFill>
          <a:ln w="31750">
            <a:solidFill>
              <a:schemeClr val="accent1"/>
            </a:solidFill>
          </a:ln>
        </p:spPr>
        <p:txBody>
          <a:bodyPr wrap="none" rtlCol="0">
            <a:spAutoFit/>
          </a:bodyPr>
          <a:lstStyle/>
          <a:p>
            <a:pPr algn="ctr"/>
            <a:r>
              <a:rPr kumimoji="1" lang="ja-JP" altLang="en-US" b="1" dirty="0">
                <a:solidFill>
                  <a:schemeClr val="tx2"/>
                </a:solidFill>
                <a:latin typeface="Meiryo" charset="-128"/>
                <a:ea typeface="Meiryo" charset="-128"/>
                <a:cs typeface="Meiryo" charset="-128"/>
              </a:rPr>
              <a:t>継続的</a:t>
            </a:r>
            <a:r>
              <a:rPr lang="ja-JP" altLang="en-US" b="1" dirty="0">
                <a:solidFill>
                  <a:schemeClr val="tx2"/>
                </a:solidFill>
                <a:latin typeface="Meiryo" charset="-128"/>
                <a:ea typeface="Meiryo" charset="-128"/>
                <a:cs typeface="Meiryo" charset="-128"/>
              </a:rPr>
              <a:t>な</a:t>
            </a:r>
            <a:r>
              <a:rPr lang="en-US" altLang="ja-JP" b="1" dirty="0">
                <a:solidFill>
                  <a:schemeClr val="tx2"/>
                </a:solidFill>
                <a:latin typeface="Meiryo" charset="-128"/>
                <a:ea typeface="Meiryo" charset="-128"/>
                <a:cs typeface="Meiryo" charset="-128"/>
              </a:rPr>
              <a:t> </a:t>
            </a:r>
            <a:br>
              <a:rPr lang="en-US" altLang="ja-JP" b="1" dirty="0">
                <a:solidFill>
                  <a:schemeClr val="tx2"/>
                </a:solidFill>
                <a:latin typeface="Meiryo" charset="-128"/>
                <a:ea typeface="Meiryo" charset="-128"/>
                <a:cs typeface="Meiryo" charset="-128"/>
              </a:rPr>
            </a:br>
            <a:r>
              <a:rPr lang="en-US" altLang="ja-JP" b="1" dirty="0">
                <a:solidFill>
                  <a:schemeClr val="tx2"/>
                </a:solidFill>
                <a:ea typeface="Meiryo" charset="-128"/>
                <a:cs typeface="Meiryo" charset="-128"/>
              </a:rPr>
              <a:t>/pol/ </a:t>
            </a:r>
            <a:r>
              <a:rPr lang="ja-JP" altLang="en-US" b="1" dirty="0">
                <a:solidFill>
                  <a:schemeClr val="tx2"/>
                </a:solidFill>
                <a:latin typeface="Meiryo" charset="-128"/>
                <a:ea typeface="Meiryo" charset="-128"/>
                <a:cs typeface="Meiryo" charset="-128"/>
              </a:rPr>
              <a:t>への</a:t>
            </a:r>
            <a:r>
              <a:rPr kumimoji="1" lang="ja-JP" altLang="en-US" b="1" dirty="0">
                <a:solidFill>
                  <a:schemeClr val="tx2"/>
                </a:solidFill>
                <a:latin typeface="Meiryo" charset="-128"/>
                <a:ea typeface="Meiryo" charset="-128"/>
                <a:cs typeface="Meiryo" charset="-128"/>
              </a:rPr>
              <a:t>投稿</a:t>
            </a:r>
          </a:p>
        </p:txBody>
      </p:sp>
      <p:cxnSp>
        <p:nvCxnSpPr>
          <p:cNvPr id="17" name="直線コネクタ 16">
            <a:extLst>
              <a:ext uri="{FF2B5EF4-FFF2-40B4-BE49-F238E27FC236}">
                <a16:creationId xmlns:a16="http://schemas.microsoft.com/office/drawing/2014/main" id="{9B6FCB89-F6DF-1146-8B9D-71A805356F62}"/>
              </a:ext>
            </a:extLst>
          </p:cNvPr>
          <p:cNvCxnSpPr>
            <a:cxnSpLocks/>
            <a:stCxn id="15" idx="2"/>
          </p:cNvCxnSpPr>
          <p:nvPr/>
        </p:nvCxnSpPr>
        <p:spPr>
          <a:xfrm flipH="1">
            <a:off x="2477018" y="3122754"/>
            <a:ext cx="672846" cy="2210034"/>
          </a:xfrm>
          <a:prstGeom prst="line">
            <a:avLst/>
          </a:prstGeom>
          <a:ln w="317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934D9DC0-8104-864F-9848-5708B1135B27}"/>
              </a:ext>
            </a:extLst>
          </p:cNvPr>
          <p:cNvCxnSpPr>
            <a:cxnSpLocks/>
          </p:cNvCxnSpPr>
          <p:nvPr/>
        </p:nvCxnSpPr>
        <p:spPr>
          <a:xfrm>
            <a:off x="1958031" y="2997361"/>
            <a:ext cx="289869" cy="2467747"/>
          </a:xfrm>
          <a:prstGeom prst="line">
            <a:avLst/>
          </a:prstGeom>
          <a:ln w="317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0" name="テキスト ボックス 19">
            <a:extLst>
              <a:ext uri="{FF2B5EF4-FFF2-40B4-BE49-F238E27FC236}">
                <a16:creationId xmlns:a16="http://schemas.microsoft.com/office/drawing/2014/main" id="{45BD9EB7-8A55-7342-B80F-310D437F4E67}"/>
              </a:ext>
            </a:extLst>
          </p:cNvPr>
          <p:cNvSpPr txBox="1"/>
          <p:nvPr/>
        </p:nvSpPr>
        <p:spPr>
          <a:xfrm>
            <a:off x="154433" y="2348249"/>
            <a:ext cx="2031325" cy="646331"/>
          </a:xfrm>
          <a:prstGeom prst="rect">
            <a:avLst/>
          </a:prstGeom>
          <a:solidFill>
            <a:schemeClr val="bg1"/>
          </a:solidFill>
          <a:ln w="31750">
            <a:solidFill>
              <a:schemeClr val="accent1"/>
            </a:solidFill>
          </a:ln>
        </p:spPr>
        <p:txBody>
          <a:bodyPr wrap="none" rtlCol="0">
            <a:spAutoFit/>
          </a:bodyPr>
          <a:lstStyle/>
          <a:p>
            <a:pPr algn="ctr"/>
            <a:r>
              <a:rPr kumimoji="1" lang="en-US" altLang="ja-JP" b="1" dirty="0">
                <a:solidFill>
                  <a:schemeClr val="tx2"/>
                </a:solidFill>
                <a:latin typeface="Meiryo" charset="-128"/>
                <a:ea typeface="Meiryo" charset="-128"/>
                <a:cs typeface="Meiryo" charset="-128"/>
              </a:rPr>
              <a:t>Mainstream</a:t>
            </a:r>
            <a:r>
              <a:rPr kumimoji="1" lang="ja-JP" altLang="en-US" b="1" dirty="0">
                <a:solidFill>
                  <a:schemeClr val="tx2"/>
                </a:solidFill>
                <a:latin typeface="Meiryo" charset="-128"/>
                <a:ea typeface="Meiryo" charset="-128"/>
                <a:cs typeface="Meiryo" charset="-128"/>
              </a:rPr>
              <a:t> で</a:t>
            </a:r>
            <a:endParaRPr kumimoji="1" lang="en-US" altLang="ja-JP" b="1" dirty="0">
              <a:solidFill>
                <a:schemeClr val="tx2"/>
              </a:solidFill>
              <a:latin typeface="Meiryo" charset="-128"/>
              <a:ea typeface="Meiryo" charset="-128"/>
              <a:cs typeface="Meiryo" charset="-128"/>
            </a:endParaRPr>
          </a:p>
          <a:p>
            <a:pPr algn="ctr"/>
            <a:r>
              <a:rPr lang="ja-JP" altLang="en-US" b="1" dirty="0">
                <a:solidFill>
                  <a:schemeClr val="tx2"/>
                </a:solidFill>
                <a:latin typeface="Meiryo" charset="-128"/>
                <a:ea typeface="Meiryo" charset="-128"/>
                <a:cs typeface="Meiryo" charset="-128"/>
              </a:rPr>
              <a:t>ほとんど投稿無し</a:t>
            </a:r>
            <a:endParaRPr kumimoji="1" lang="ja-JP" altLang="en-US" b="1" dirty="0">
              <a:solidFill>
                <a:schemeClr val="tx2"/>
              </a:solidFill>
              <a:latin typeface="Meiryo" charset="-128"/>
              <a:ea typeface="Meiryo" charset="-128"/>
              <a:cs typeface="Meiryo" charset="-128"/>
            </a:endParaRPr>
          </a:p>
        </p:txBody>
      </p:sp>
      <p:sp>
        <p:nvSpPr>
          <p:cNvPr id="35" name="テキスト ボックス 34">
            <a:extLst>
              <a:ext uri="{FF2B5EF4-FFF2-40B4-BE49-F238E27FC236}">
                <a16:creationId xmlns:a16="http://schemas.microsoft.com/office/drawing/2014/main" id="{2CDE79A6-06CB-5F40-8DB3-B4ADA62DD4F4}"/>
              </a:ext>
            </a:extLst>
          </p:cNvPr>
          <p:cNvSpPr txBox="1"/>
          <p:nvPr/>
        </p:nvSpPr>
        <p:spPr>
          <a:xfrm>
            <a:off x="4158287" y="2170995"/>
            <a:ext cx="2031325" cy="646331"/>
          </a:xfrm>
          <a:prstGeom prst="rect">
            <a:avLst/>
          </a:prstGeom>
          <a:solidFill>
            <a:schemeClr val="bg1"/>
          </a:solidFill>
          <a:ln w="31750">
            <a:solidFill>
              <a:schemeClr val="accent1"/>
            </a:solidFill>
          </a:ln>
        </p:spPr>
        <p:txBody>
          <a:bodyPr wrap="square" rtlCol="0">
            <a:spAutoFit/>
          </a:bodyPr>
          <a:lstStyle/>
          <a:p>
            <a:pPr algn="ctr"/>
            <a:r>
              <a:rPr lang="ja-JP" altLang="en-US" dirty="0">
                <a:solidFill>
                  <a:schemeClr val="tx2"/>
                </a:solidFill>
                <a:latin typeface="Meiryo" charset="-128"/>
                <a:ea typeface="Meiryo" charset="-128"/>
                <a:cs typeface="Meiryo" charset="-128"/>
              </a:rPr>
              <a:t>第</a:t>
            </a:r>
            <a:r>
              <a:rPr lang="en-US" altLang="ja-JP" dirty="0">
                <a:solidFill>
                  <a:schemeClr val="tx2"/>
                </a:solidFill>
                <a:latin typeface="Meiryo" charset="-128"/>
                <a:ea typeface="Meiryo" charset="-128"/>
                <a:cs typeface="Meiryo" charset="-128"/>
              </a:rPr>
              <a:t> </a:t>
            </a:r>
            <a:r>
              <a:rPr lang="en-US" altLang="ja-JP" dirty="0">
                <a:solidFill>
                  <a:schemeClr val="tx2"/>
                </a:solidFill>
                <a:ea typeface="Meiryo" charset="-128"/>
                <a:cs typeface="Meiryo" charset="-128"/>
              </a:rPr>
              <a:t>2</a:t>
            </a:r>
            <a:r>
              <a:rPr lang="en-US" altLang="ja-JP" dirty="0">
                <a:solidFill>
                  <a:schemeClr val="tx2"/>
                </a:solidFill>
                <a:latin typeface="Meiryo" charset="-128"/>
                <a:ea typeface="Meiryo" charset="-128"/>
                <a:cs typeface="Meiryo" charset="-128"/>
              </a:rPr>
              <a:t> </a:t>
            </a:r>
            <a:r>
              <a:rPr lang="ja-JP" altLang="en-US" dirty="0">
                <a:solidFill>
                  <a:schemeClr val="tx2"/>
                </a:solidFill>
                <a:latin typeface="Meiryo" charset="-128"/>
                <a:ea typeface="Meiryo" charset="-128"/>
                <a:cs typeface="Meiryo" charset="-128"/>
              </a:rPr>
              <a:t>回</a:t>
            </a:r>
            <a:r>
              <a:rPr lang="en-US" altLang="ja-JP" dirty="0">
                <a:solidFill>
                  <a:schemeClr val="tx2"/>
                </a:solidFill>
                <a:latin typeface="Meiryo" charset="-128"/>
                <a:ea typeface="Meiryo" charset="-128"/>
                <a:cs typeface="Meiryo" charset="-128"/>
              </a:rPr>
              <a:t> US</a:t>
            </a:r>
          </a:p>
          <a:p>
            <a:pPr algn="ctr"/>
            <a:r>
              <a:rPr lang="ja-JP" altLang="en-US" dirty="0">
                <a:solidFill>
                  <a:schemeClr val="tx2"/>
                </a:solidFill>
                <a:latin typeface="Meiryo" charset="-128"/>
                <a:ea typeface="Meiryo" charset="-128"/>
                <a:cs typeface="Meiryo" charset="-128"/>
              </a:rPr>
              <a:t>大統領選挙討論会</a:t>
            </a:r>
          </a:p>
        </p:txBody>
      </p:sp>
      <p:sp>
        <p:nvSpPr>
          <p:cNvPr id="36" name="テキスト ボックス 35">
            <a:extLst>
              <a:ext uri="{FF2B5EF4-FFF2-40B4-BE49-F238E27FC236}">
                <a16:creationId xmlns:a16="http://schemas.microsoft.com/office/drawing/2014/main" id="{1E829505-04E7-DC4C-B659-CFE8BFA44960}"/>
              </a:ext>
            </a:extLst>
          </p:cNvPr>
          <p:cNvSpPr txBox="1"/>
          <p:nvPr/>
        </p:nvSpPr>
        <p:spPr>
          <a:xfrm>
            <a:off x="6405135" y="2128895"/>
            <a:ext cx="1390558" cy="646331"/>
          </a:xfrm>
          <a:prstGeom prst="rect">
            <a:avLst/>
          </a:prstGeom>
          <a:solidFill>
            <a:schemeClr val="bg1"/>
          </a:solidFill>
          <a:ln w="31750">
            <a:solidFill>
              <a:schemeClr val="accent1"/>
            </a:solidFill>
          </a:ln>
        </p:spPr>
        <p:txBody>
          <a:bodyPr wrap="square" rtlCol="0">
            <a:spAutoFit/>
          </a:bodyPr>
          <a:lstStyle/>
          <a:p>
            <a:pPr algn="ctr"/>
            <a:r>
              <a:rPr kumimoji="1" lang="en-US" altLang="ja-JP" dirty="0">
                <a:solidFill>
                  <a:schemeClr val="tx2"/>
                </a:solidFill>
                <a:ea typeface="Meiryo" charset="-128"/>
                <a:cs typeface="Meiryo" charset="-128"/>
              </a:rPr>
              <a:t>2016</a:t>
            </a:r>
            <a:r>
              <a:rPr kumimoji="1" lang="ja-JP" altLang="en-US" dirty="0">
                <a:solidFill>
                  <a:schemeClr val="tx2"/>
                </a:solidFill>
                <a:ea typeface="Meiryo" charset="-128"/>
                <a:cs typeface="Meiryo" charset="-128"/>
              </a:rPr>
              <a:t> </a:t>
            </a:r>
            <a:r>
              <a:rPr kumimoji="1" lang="en-US" altLang="ja-JP" dirty="0">
                <a:solidFill>
                  <a:schemeClr val="tx2"/>
                </a:solidFill>
                <a:ea typeface="Meiryo" charset="-128"/>
                <a:cs typeface="Meiryo" charset="-128"/>
              </a:rPr>
              <a:t>US</a:t>
            </a:r>
            <a:r>
              <a:rPr kumimoji="1" lang="ja-JP" altLang="en-US">
                <a:solidFill>
                  <a:schemeClr val="tx2"/>
                </a:solidFill>
                <a:ea typeface="Meiryo" charset="-128"/>
                <a:cs typeface="Meiryo" charset="-128"/>
              </a:rPr>
              <a:t> </a:t>
            </a:r>
            <a:br>
              <a:rPr kumimoji="1" lang="en-US" altLang="ja-JP" dirty="0">
                <a:solidFill>
                  <a:schemeClr val="tx2"/>
                </a:solidFill>
                <a:ea typeface="Meiryo" charset="-128"/>
                <a:cs typeface="Meiryo" charset="-128"/>
              </a:rPr>
            </a:br>
            <a:r>
              <a:rPr kumimoji="1" lang="ja-JP" altLang="en-US">
                <a:solidFill>
                  <a:schemeClr val="tx2"/>
                </a:solidFill>
                <a:latin typeface="Meiryo" charset="-128"/>
                <a:ea typeface="Meiryo" charset="-128"/>
                <a:cs typeface="Meiryo" charset="-128"/>
              </a:rPr>
              <a:t>大統領</a:t>
            </a:r>
            <a:r>
              <a:rPr kumimoji="1" lang="ja-JP" altLang="en-US" dirty="0">
                <a:solidFill>
                  <a:schemeClr val="tx2"/>
                </a:solidFill>
                <a:latin typeface="Meiryo" charset="-128"/>
                <a:ea typeface="Meiryo" charset="-128"/>
                <a:cs typeface="Meiryo" charset="-128"/>
              </a:rPr>
              <a:t>選挙</a:t>
            </a:r>
          </a:p>
        </p:txBody>
      </p:sp>
      <p:cxnSp>
        <p:nvCxnSpPr>
          <p:cNvPr id="37" name="直線コネクタ 36">
            <a:extLst>
              <a:ext uri="{FF2B5EF4-FFF2-40B4-BE49-F238E27FC236}">
                <a16:creationId xmlns:a16="http://schemas.microsoft.com/office/drawing/2014/main" id="{062FA245-413C-D949-A116-AFDF43A6FB86}"/>
              </a:ext>
            </a:extLst>
          </p:cNvPr>
          <p:cNvCxnSpPr>
            <a:cxnSpLocks/>
            <a:stCxn id="35" idx="2"/>
          </p:cNvCxnSpPr>
          <p:nvPr/>
        </p:nvCxnSpPr>
        <p:spPr>
          <a:xfrm>
            <a:off x="5173950" y="2817326"/>
            <a:ext cx="1134648" cy="1636320"/>
          </a:xfrm>
          <a:prstGeom prst="line">
            <a:avLst/>
          </a:prstGeom>
          <a:ln w="317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9" name="直線コネクタ 38">
            <a:extLst>
              <a:ext uri="{FF2B5EF4-FFF2-40B4-BE49-F238E27FC236}">
                <a16:creationId xmlns:a16="http://schemas.microsoft.com/office/drawing/2014/main" id="{44B024CE-F1E0-D34D-AB79-CA48610E5E28}"/>
              </a:ext>
            </a:extLst>
          </p:cNvPr>
          <p:cNvCxnSpPr>
            <a:cxnSpLocks/>
            <a:stCxn id="36" idx="2"/>
          </p:cNvCxnSpPr>
          <p:nvPr/>
        </p:nvCxnSpPr>
        <p:spPr>
          <a:xfrm flipH="1">
            <a:off x="6535271" y="2775226"/>
            <a:ext cx="565143" cy="1823668"/>
          </a:xfrm>
          <a:prstGeom prst="line">
            <a:avLst/>
          </a:prstGeom>
          <a:ln w="31750">
            <a:solidFill>
              <a:schemeClr val="accent1"/>
            </a:solidFill>
          </a:ln>
        </p:spPr>
        <p:style>
          <a:lnRef idx="1">
            <a:schemeClr val="accent1"/>
          </a:lnRef>
          <a:fillRef idx="0">
            <a:schemeClr val="accent1"/>
          </a:fillRef>
          <a:effectRef idx="0">
            <a:schemeClr val="accent1"/>
          </a:effectRef>
          <a:fontRef idx="minor">
            <a:schemeClr val="tx1"/>
          </a:fontRef>
        </p:style>
      </p:cxnSp>
      <p:sp>
        <p:nvSpPr>
          <p:cNvPr id="42" name="円/楕円 41">
            <a:extLst>
              <a:ext uri="{FF2B5EF4-FFF2-40B4-BE49-F238E27FC236}">
                <a16:creationId xmlns:a16="http://schemas.microsoft.com/office/drawing/2014/main" id="{6EDE9F4C-C2E6-5940-B69E-49B97A76A1AA}"/>
              </a:ext>
            </a:extLst>
          </p:cNvPr>
          <p:cNvSpPr/>
          <p:nvPr/>
        </p:nvSpPr>
        <p:spPr>
          <a:xfrm>
            <a:off x="5345431" y="5282702"/>
            <a:ext cx="3547872" cy="265176"/>
          </a:xfrm>
          <a:prstGeom prst="ellipse">
            <a:avLst/>
          </a:prstGeom>
          <a:noFill/>
          <a:ln w="317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テキスト ボックス 53">
            <a:extLst>
              <a:ext uri="{FF2B5EF4-FFF2-40B4-BE49-F238E27FC236}">
                <a16:creationId xmlns:a16="http://schemas.microsoft.com/office/drawing/2014/main" id="{4D7E6E56-7A9B-0A4A-BB17-315472D6EB0C}"/>
              </a:ext>
            </a:extLst>
          </p:cNvPr>
          <p:cNvSpPr txBox="1"/>
          <p:nvPr/>
        </p:nvSpPr>
        <p:spPr>
          <a:xfrm>
            <a:off x="7230152" y="2866876"/>
            <a:ext cx="1573522" cy="369332"/>
          </a:xfrm>
          <a:prstGeom prst="rect">
            <a:avLst/>
          </a:prstGeom>
          <a:solidFill>
            <a:schemeClr val="bg1"/>
          </a:solidFill>
          <a:ln w="31750">
            <a:solidFill>
              <a:schemeClr val="accent1"/>
            </a:solidFill>
          </a:ln>
        </p:spPr>
        <p:txBody>
          <a:bodyPr wrap="square" rtlCol="0">
            <a:spAutoFit/>
          </a:bodyPr>
          <a:lstStyle/>
          <a:p>
            <a:pPr algn="ctr"/>
            <a:r>
              <a:rPr lang="ja-JP" altLang="en-US" b="1">
                <a:solidFill>
                  <a:schemeClr val="tx2"/>
                </a:solidFill>
                <a:ea typeface="Meiryo" charset="-128"/>
                <a:cs typeface="Meiryo" charset="-128"/>
              </a:rPr>
              <a:t>継続的な投稿</a:t>
            </a:r>
            <a:endParaRPr lang="en-US" altLang="ja-JP" b="1" dirty="0">
              <a:solidFill>
                <a:schemeClr val="tx2"/>
              </a:solidFill>
              <a:ea typeface="Meiryo" charset="-128"/>
              <a:cs typeface="Meiryo" charset="-128"/>
            </a:endParaRPr>
          </a:p>
        </p:txBody>
      </p:sp>
      <p:cxnSp>
        <p:nvCxnSpPr>
          <p:cNvPr id="56" name="直線コネクタ 55">
            <a:extLst>
              <a:ext uri="{FF2B5EF4-FFF2-40B4-BE49-F238E27FC236}">
                <a16:creationId xmlns:a16="http://schemas.microsoft.com/office/drawing/2014/main" id="{7FAC239C-C3C1-964A-A3FA-7C5154BFE2E3}"/>
              </a:ext>
            </a:extLst>
          </p:cNvPr>
          <p:cNvCxnSpPr>
            <a:cxnSpLocks/>
          </p:cNvCxnSpPr>
          <p:nvPr/>
        </p:nvCxnSpPr>
        <p:spPr>
          <a:xfrm flipH="1">
            <a:off x="7470629" y="3247225"/>
            <a:ext cx="546284" cy="2047813"/>
          </a:xfrm>
          <a:prstGeom prst="line">
            <a:avLst/>
          </a:prstGeom>
          <a:ln w="31750">
            <a:solidFill>
              <a:schemeClr val="accent1"/>
            </a:solidFill>
          </a:ln>
        </p:spPr>
        <p:style>
          <a:lnRef idx="1">
            <a:schemeClr val="accent1"/>
          </a:lnRef>
          <a:fillRef idx="0">
            <a:schemeClr val="accent1"/>
          </a:fillRef>
          <a:effectRef idx="0">
            <a:schemeClr val="accent1"/>
          </a:effectRef>
          <a:fontRef idx="minor">
            <a:schemeClr val="tx1"/>
          </a:fontRef>
        </p:style>
      </p:cxnSp>
      <p:sp>
        <p:nvSpPr>
          <p:cNvPr id="58" name="テキスト ボックス 57">
            <a:extLst>
              <a:ext uri="{FF2B5EF4-FFF2-40B4-BE49-F238E27FC236}">
                <a16:creationId xmlns:a16="http://schemas.microsoft.com/office/drawing/2014/main" id="{AE443DE4-A06C-4C48-844C-B4D57D27FA56}"/>
              </a:ext>
            </a:extLst>
          </p:cNvPr>
          <p:cNvSpPr txBox="1"/>
          <p:nvPr/>
        </p:nvSpPr>
        <p:spPr>
          <a:xfrm>
            <a:off x="1363566" y="6127522"/>
            <a:ext cx="2249959" cy="369332"/>
          </a:xfrm>
          <a:prstGeom prst="rect">
            <a:avLst/>
          </a:prstGeom>
          <a:solidFill>
            <a:schemeClr val="bg1"/>
          </a:solidFill>
          <a:ln w="38100">
            <a:noFill/>
          </a:ln>
        </p:spPr>
        <p:txBody>
          <a:bodyPr wrap="square" rtlCol="0">
            <a:spAutoFit/>
          </a:bodyPr>
          <a:lstStyle/>
          <a:p>
            <a:pPr algn="ctr"/>
            <a:r>
              <a:rPr lang="ja-JP" altLang="en-US">
                <a:solidFill>
                  <a:schemeClr val="tx2"/>
                </a:solidFill>
                <a:ea typeface="Meiryo" charset="-128"/>
                <a:cs typeface="Meiryo" charset="-128"/>
              </a:rPr>
              <a:t>人種差別的ミーム</a:t>
            </a:r>
            <a:endParaRPr lang="en-US" altLang="ja-JP" dirty="0">
              <a:solidFill>
                <a:schemeClr val="tx2"/>
              </a:solidFill>
              <a:ea typeface="Meiryo" charset="-128"/>
              <a:cs typeface="Meiryo" charset="-128"/>
            </a:endParaRPr>
          </a:p>
        </p:txBody>
      </p:sp>
      <p:sp>
        <p:nvSpPr>
          <p:cNvPr id="59" name="テキスト ボックス 58">
            <a:extLst>
              <a:ext uri="{FF2B5EF4-FFF2-40B4-BE49-F238E27FC236}">
                <a16:creationId xmlns:a16="http://schemas.microsoft.com/office/drawing/2014/main" id="{47FB16C2-693B-C84E-83FA-886BDA1AE9B3}"/>
              </a:ext>
            </a:extLst>
          </p:cNvPr>
          <p:cNvSpPr txBox="1"/>
          <p:nvPr/>
        </p:nvSpPr>
        <p:spPr>
          <a:xfrm>
            <a:off x="6076745" y="6128850"/>
            <a:ext cx="2129481" cy="369332"/>
          </a:xfrm>
          <a:prstGeom prst="rect">
            <a:avLst/>
          </a:prstGeom>
          <a:solidFill>
            <a:schemeClr val="bg1"/>
          </a:solidFill>
          <a:ln w="38100">
            <a:noFill/>
          </a:ln>
        </p:spPr>
        <p:txBody>
          <a:bodyPr wrap="square" rtlCol="0">
            <a:spAutoFit/>
          </a:bodyPr>
          <a:lstStyle/>
          <a:p>
            <a:pPr algn="ctr"/>
            <a:r>
              <a:rPr lang="ja-JP" altLang="en-US">
                <a:solidFill>
                  <a:schemeClr val="tx2"/>
                </a:solidFill>
                <a:ea typeface="Meiryo" charset="-128"/>
                <a:cs typeface="Meiryo" charset="-128"/>
              </a:rPr>
              <a:t>政治的ミーム</a:t>
            </a:r>
            <a:endParaRPr lang="en-US" altLang="ja-JP" dirty="0">
              <a:solidFill>
                <a:schemeClr val="tx2"/>
              </a:solidFill>
              <a:ea typeface="Meiryo" charset="-128"/>
              <a:cs typeface="Meiryo" charset="-128"/>
            </a:endParaRPr>
          </a:p>
        </p:txBody>
      </p:sp>
      <p:sp>
        <p:nvSpPr>
          <p:cNvPr id="61" name="テキスト ボックス 60">
            <a:extLst>
              <a:ext uri="{FF2B5EF4-FFF2-40B4-BE49-F238E27FC236}">
                <a16:creationId xmlns:a16="http://schemas.microsoft.com/office/drawing/2014/main" id="{FD7F2227-DAFF-4145-A585-D9EF068FCE1F}"/>
              </a:ext>
            </a:extLst>
          </p:cNvPr>
          <p:cNvSpPr txBox="1"/>
          <p:nvPr/>
        </p:nvSpPr>
        <p:spPr>
          <a:xfrm>
            <a:off x="3935112" y="6083160"/>
            <a:ext cx="1890583" cy="646331"/>
          </a:xfrm>
          <a:prstGeom prst="rect">
            <a:avLst/>
          </a:prstGeom>
          <a:solidFill>
            <a:schemeClr val="bg1"/>
          </a:solidFill>
          <a:ln w="31750">
            <a:solidFill>
              <a:schemeClr val="accent1"/>
            </a:solidFill>
          </a:ln>
        </p:spPr>
        <p:txBody>
          <a:bodyPr wrap="square" rtlCol="0">
            <a:spAutoFit/>
          </a:bodyPr>
          <a:lstStyle/>
          <a:p>
            <a:pPr algn="ctr"/>
            <a:r>
              <a:rPr lang="en-US" altLang="ja-JP" dirty="0">
                <a:solidFill>
                  <a:schemeClr val="tx2"/>
                </a:solidFill>
                <a:ea typeface="Meiryo" charset="-128"/>
                <a:cs typeface="Meiryo" charset="-128"/>
              </a:rPr>
              <a:t>2017</a:t>
            </a:r>
            <a:r>
              <a:rPr lang="ja-JP" altLang="en-US" dirty="0">
                <a:solidFill>
                  <a:schemeClr val="tx2"/>
                </a:solidFill>
                <a:ea typeface="Meiryo" charset="-128"/>
                <a:cs typeface="Meiryo" charset="-128"/>
              </a:rPr>
              <a:t> 年</a:t>
            </a:r>
            <a:endParaRPr lang="en-US" altLang="ja-JP" dirty="0">
              <a:solidFill>
                <a:schemeClr val="tx2"/>
              </a:solidFill>
              <a:ea typeface="Meiryo" charset="-128"/>
              <a:cs typeface="Meiryo" charset="-128"/>
            </a:endParaRPr>
          </a:p>
          <a:p>
            <a:pPr algn="ctr"/>
            <a:r>
              <a:rPr lang="en-US" altLang="ja-JP" dirty="0">
                <a:solidFill>
                  <a:schemeClr val="tx2"/>
                </a:solidFill>
                <a:ea typeface="Meiryo" charset="-128"/>
                <a:cs typeface="Meiryo" charset="-128"/>
              </a:rPr>
              <a:t>Gab</a:t>
            </a:r>
            <a:r>
              <a:rPr lang="en-US" altLang="ja-JP" dirty="0">
                <a:solidFill>
                  <a:schemeClr val="tx2"/>
                </a:solidFill>
                <a:latin typeface="Meiryo" charset="-128"/>
                <a:ea typeface="Meiryo" charset="-128"/>
                <a:cs typeface="Meiryo" charset="-128"/>
              </a:rPr>
              <a:t> </a:t>
            </a:r>
            <a:r>
              <a:rPr lang="ja-JP" altLang="en-US">
                <a:solidFill>
                  <a:schemeClr val="tx2"/>
                </a:solidFill>
                <a:latin typeface="Meiryo" charset="-128"/>
                <a:ea typeface="Meiryo" charset="-128"/>
                <a:cs typeface="Meiryo" charset="-128"/>
              </a:rPr>
              <a:t>の投稿増加</a:t>
            </a:r>
            <a:endParaRPr kumimoji="1" lang="ja-JP" altLang="en-US" dirty="0">
              <a:solidFill>
                <a:schemeClr val="tx2"/>
              </a:solidFill>
              <a:latin typeface="Meiryo" charset="-128"/>
              <a:ea typeface="Meiryo" charset="-128"/>
              <a:cs typeface="Meiryo" charset="-128"/>
            </a:endParaRPr>
          </a:p>
        </p:txBody>
      </p:sp>
      <p:cxnSp>
        <p:nvCxnSpPr>
          <p:cNvPr id="62" name="直線コネクタ 61">
            <a:extLst>
              <a:ext uri="{FF2B5EF4-FFF2-40B4-BE49-F238E27FC236}">
                <a16:creationId xmlns:a16="http://schemas.microsoft.com/office/drawing/2014/main" id="{F380203F-AC87-D847-85DA-1057FF730BE0}"/>
              </a:ext>
            </a:extLst>
          </p:cNvPr>
          <p:cNvCxnSpPr>
            <a:cxnSpLocks/>
          </p:cNvCxnSpPr>
          <p:nvPr/>
        </p:nvCxnSpPr>
        <p:spPr>
          <a:xfrm flipH="1">
            <a:off x="5442636" y="4760258"/>
            <a:ext cx="1682064" cy="1338649"/>
          </a:xfrm>
          <a:prstGeom prst="line">
            <a:avLst/>
          </a:prstGeom>
          <a:ln w="317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5" name="直線コネクタ 64">
            <a:extLst>
              <a:ext uri="{FF2B5EF4-FFF2-40B4-BE49-F238E27FC236}">
                <a16:creationId xmlns:a16="http://schemas.microsoft.com/office/drawing/2014/main" id="{14378325-901A-364F-9129-9F63C652CE5E}"/>
              </a:ext>
            </a:extLst>
          </p:cNvPr>
          <p:cNvCxnSpPr>
            <a:cxnSpLocks/>
          </p:cNvCxnSpPr>
          <p:nvPr/>
        </p:nvCxnSpPr>
        <p:spPr>
          <a:xfrm flipH="1" flipV="1">
            <a:off x="3527340" y="5060940"/>
            <a:ext cx="1000896" cy="1025610"/>
          </a:xfrm>
          <a:prstGeom prst="line">
            <a:avLst/>
          </a:prstGeom>
          <a:ln w="317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3" name="テキスト ボックス 22">
            <a:extLst>
              <a:ext uri="{FF2B5EF4-FFF2-40B4-BE49-F238E27FC236}">
                <a16:creationId xmlns:a16="http://schemas.microsoft.com/office/drawing/2014/main" id="{A22E3983-9939-CE45-8BC1-7D57CCCEA50E}"/>
              </a:ext>
            </a:extLst>
          </p:cNvPr>
          <p:cNvSpPr txBox="1"/>
          <p:nvPr/>
        </p:nvSpPr>
        <p:spPr>
          <a:xfrm>
            <a:off x="190500" y="3516564"/>
            <a:ext cx="461665" cy="1296189"/>
          </a:xfrm>
          <a:prstGeom prst="rect">
            <a:avLst/>
          </a:prstGeom>
          <a:solidFill>
            <a:schemeClr val="bg1"/>
          </a:solidFill>
        </p:spPr>
        <p:txBody>
          <a:bodyPr vert="eaVert" wrap="none" rtlCol="0">
            <a:spAutoFit/>
          </a:bodyPr>
          <a:lstStyle/>
          <a:p>
            <a:r>
              <a:rPr lang="ja-JP" altLang="en-US">
                <a:solidFill>
                  <a:schemeClr val="tx2"/>
                </a:solidFill>
                <a:latin typeface="Meiryo" charset="-128"/>
                <a:ea typeface="Meiryo" charset="-128"/>
                <a:cs typeface="Meiryo" charset="-128"/>
              </a:rPr>
              <a:t>投稿数</a:t>
            </a:r>
            <a:r>
              <a:rPr lang="en-US" altLang="ja-JP" dirty="0">
                <a:solidFill>
                  <a:schemeClr val="tx2"/>
                </a:solidFill>
                <a:latin typeface="Meiryo" charset="-128"/>
                <a:ea typeface="Meiryo" charset="-128"/>
                <a:cs typeface="Meiryo" charset="-128"/>
              </a:rPr>
              <a:t> (</a:t>
            </a:r>
            <a:r>
              <a:rPr lang="ja-JP" altLang="en-US">
                <a:solidFill>
                  <a:schemeClr val="tx2"/>
                </a:solidFill>
                <a:latin typeface="Meiryo" charset="-128"/>
                <a:ea typeface="Meiryo" charset="-128"/>
                <a:cs typeface="Meiryo" charset="-128"/>
              </a:rPr>
              <a:t>％</a:t>
            </a:r>
            <a:r>
              <a:rPr lang="en-US" altLang="ja-JP" dirty="0">
                <a:solidFill>
                  <a:schemeClr val="tx2"/>
                </a:solidFill>
                <a:latin typeface="Meiryo" charset="-128"/>
                <a:ea typeface="Meiryo" charset="-128"/>
                <a:cs typeface="Meiryo" charset="-128"/>
              </a:rPr>
              <a:t>)</a:t>
            </a:r>
            <a:endParaRPr kumimoji="1" lang="ja-JP" altLang="en-US" dirty="0">
              <a:solidFill>
                <a:schemeClr val="tx2"/>
              </a:solidFill>
              <a:latin typeface="Meiryo" charset="-128"/>
              <a:ea typeface="Meiryo" charset="-128"/>
              <a:cs typeface="Meiryo" charset="-128"/>
            </a:endParaRPr>
          </a:p>
        </p:txBody>
      </p:sp>
      <p:sp>
        <p:nvSpPr>
          <p:cNvPr id="24" name="テキスト ボックス 23">
            <a:extLst>
              <a:ext uri="{FF2B5EF4-FFF2-40B4-BE49-F238E27FC236}">
                <a16:creationId xmlns:a16="http://schemas.microsoft.com/office/drawing/2014/main" id="{B9EBAE9F-ED7C-B840-A46E-4334D21B0D31}"/>
              </a:ext>
            </a:extLst>
          </p:cNvPr>
          <p:cNvSpPr txBox="1"/>
          <p:nvPr/>
        </p:nvSpPr>
        <p:spPr>
          <a:xfrm>
            <a:off x="4610100" y="3592764"/>
            <a:ext cx="461665" cy="1296189"/>
          </a:xfrm>
          <a:prstGeom prst="rect">
            <a:avLst/>
          </a:prstGeom>
          <a:solidFill>
            <a:schemeClr val="bg1"/>
          </a:solidFill>
        </p:spPr>
        <p:txBody>
          <a:bodyPr vert="eaVert" wrap="none" rtlCol="0">
            <a:spAutoFit/>
          </a:bodyPr>
          <a:lstStyle/>
          <a:p>
            <a:r>
              <a:rPr lang="ja-JP" altLang="en-US">
                <a:solidFill>
                  <a:schemeClr val="tx2"/>
                </a:solidFill>
                <a:latin typeface="Meiryo" charset="-128"/>
                <a:ea typeface="Meiryo" charset="-128"/>
                <a:cs typeface="Meiryo" charset="-128"/>
              </a:rPr>
              <a:t>投稿数</a:t>
            </a:r>
            <a:r>
              <a:rPr lang="en-US" altLang="ja-JP" dirty="0">
                <a:solidFill>
                  <a:schemeClr val="tx2"/>
                </a:solidFill>
                <a:latin typeface="Meiryo" charset="-128"/>
                <a:ea typeface="Meiryo" charset="-128"/>
                <a:cs typeface="Meiryo" charset="-128"/>
              </a:rPr>
              <a:t> (</a:t>
            </a:r>
            <a:r>
              <a:rPr lang="ja-JP" altLang="en-US">
                <a:solidFill>
                  <a:schemeClr val="tx2"/>
                </a:solidFill>
                <a:latin typeface="Meiryo" charset="-128"/>
                <a:ea typeface="Meiryo" charset="-128"/>
                <a:cs typeface="Meiryo" charset="-128"/>
              </a:rPr>
              <a:t>％</a:t>
            </a:r>
            <a:r>
              <a:rPr lang="en-US" altLang="ja-JP" dirty="0">
                <a:solidFill>
                  <a:schemeClr val="tx2"/>
                </a:solidFill>
                <a:latin typeface="Meiryo" charset="-128"/>
                <a:ea typeface="Meiryo" charset="-128"/>
                <a:cs typeface="Meiryo" charset="-128"/>
              </a:rPr>
              <a:t>)</a:t>
            </a:r>
            <a:endParaRPr kumimoji="1" lang="ja-JP" altLang="en-US" dirty="0">
              <a:solidFill>
                <a:schemeClr val="tx2"/>
              </a:solidFill>
              <a:latin typeface="Meiryo" charset="-128"/>
              <a:ea typeface="Meiryo" charset="-128"/>
              <a:cs typeface="Meiryo" charset="-128"/>
            </a:endParaRPr>
          </a:p>
        </p:txBody>
      </p:sp>
      <p:sp>
        <p:nvSpPr>
          <p:cNvPr id="5" name="正方形/長方形 4">
            <a:extLst>
              <a:ext uri="{FF2B5EF4-FFF2-40B4-BE49-F238E27FC236}">
                <a16:creationId xmlns:a16="http://schemas.microsoft.com/office/drawing/2014/main" id="{6A9159BC-9CFB-DF4F-A338-E3C2D457E83B}"/>
              </a:ext>
            </a:extLst>
          </p:cNvPr>
          <p:cNvSpPr/>
          <p:nvPr/>
        </p:nvSpPr>
        <p:spPr>
          <a:xfrm>
            <a:off x="4379259" y="1232210"/>
            <a:ext cx="3177989" cy="597856"/>
          </a:xfrm>
          <a:prstGeom prst="rect">
            <a:avLst/>
          </a:prstGeom>
          <a:ln w="25400">
            <a:solidFill>
              <a:schemeClr val="accent1"/>
            </a:solidFill>
          </a:ln>
        </p:spPr>
        <p:txBody>
          <a:bodyPr wrap="square">
            <a:spAutoFit/>
          </a:bodyPr>
          <a:lstStyle/>
          <a:p>
            <a:pPr lvl="0" algn="ctr">
              <a:lnSpc>
                <a:spcPct val="90000"/>
              </a:lnSpc>
              <a:spcAft>
                <a:spcPts val="1200"/>
              </a:spcAft>
              <a:buClr>
                <a:srgbClr val="8A2231"/>
              </a:buClr>
            </a:pPr>
            <a:r>
              <a:rPr lang="ja-JP" altLang="en-US" b="1">
                <a:solidFill>
                  <a:srgbClr val="4C4D4C"/>
                </a:solidFill>
                <a:ea typeface="メイリオ" charset="-128"/>
              </a:rPr>
              <a:t>政治的ミームの投稿数推移は</a:t>
            </a:r>
            <a:br>
              <a:rPr lang="en-US" altLang="ja-JP" b="1" dirty="0">
                <a:solidFill>
                  <a:srgbClr val="4C4D4C"/>
                </a:solidFill>
                <a:ea typeface="メイリオ" charset="-128"/>
              </a:rPr>
            </a:br>
            <a:r>
              <a:rPr lang="ja-JP" altLang="en-US" b="1">
                <a:solidFill>
                  <a:srgbClr val="4C4D4C"/>
                </a:solidFill>
                <a:ea typeface="メイリオ" charset="-128"/>
              </a:rPr>
              <a:t>実世界の出来事と密接に関係</a:t>
            </a:r>
            <a:endParaRPr lang="en-US" altLang="ja-JP" b="1" dirty="0">
              <a:solidFill>
                <a:srgbClr val="4C4D4C"/>
              </a:solidFill>
              <a:ea typeface="メイリオ" charset="-128"/>
            </a:endParaRPr>
          </a:p>
        </p:txBody>
      </p:sp>
      <p:sp>
        <p:nvSpPr>
          <p:cNvPr id="6" name="右中かっこ 5">
            <a:extLst>
              <a:ext uri="{FF2B5EF4-FFF2-40B4-BE49-F238E27FC236}">
                <a16:creationId xmlns:a16="http://schemas.microsoft.com/office/drawing/2014/main" id="{C1D0C8FC-C5D3-624A-9275-3413373AF70C}"/>
              </a:ext>
            </a:extLst>
          </p:cNvPr>
          <p:cNvSpPr/>
          <p:nvPr/>
        </p:nvSpPr>
        <p:spPr>
          <a:xfrm rot="16200000">
            <a:off x="5822574" y="13444"/>
            <a:ext cx="336181" cy="4020671"/>
          </a:xfrm>
          <a:prstGeom prst="rightBrace">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9" name="正方形/長方形 28">
            <a:extLst>
              <a:ext uri="{FF2B5EF4-FFF2-40B4-BE49-F238E27FC236}">
                <a16:creationId xmlns:a16="http://schemas.microsoft.com/office/drawing/2014/main" id="{EE9389E0-015A-3049-A98D-FBF7EE28C7EA}"/>
              </a:ext>
            </a:extLst>
          </p:cNvPr>
          <p:cNvSpPr/>
          <p:nvPr/>
        </p:nvSpPr>
        <p:spPr>
          <a:xfrm>
            <a:off x="439899" y="1251035"/>
            <a:ext cx="3047886" cy="646331"/>
          </a:xfrm>
          <a:prstGeom prst="rect">
            <a:avLst/>
          </a:prstGeom>
          <a:ln w="25400">
            <a:solidFill>
              <a:schemeClr val="tx2"/>
            </a:solidFill>
          </a:ln>
        </p:spPr>
        <p:txBody>
          <a:bodyPr wrap="none">
            <a:spAutoFit/>
          </a:bodyPr>
          <a:lstStyle/>
          <a:p>
            <a:r>
              <a:rPr lang="en-US" altLang="ja-JP" dirty="0">
                <a:solidFill>
                  <a:schemeClr val="tx2"/>
                </a:solidFill>
                <a:ea typeface="Meiryo" panose="020B0604030504040204" pitchFamily="34" charset="-128"/>
              </a:rPr>
              <a:t>Mainstream : Twitter, Reddit</a:t>
            </a:r>
          </a:p>
          <a:p>
            <a:r>
              <a:rPr lang="en-US" altLang="ja-JP" dirty="0">
                <a:solidFill>
                  <a:schemeClr val="tx2"/>
                </a:solidFill>
                <a:ea typeface="Meiryo" panose="020B0604030504040204" pitchFamily="34" charset="-128"/>
              </a:rPr>
              <a:t>Fringe : /pol/, Gab</a:t>
            </a:r>
            <a:endParaRPr lang="ja-JP" altLang="en-US">
              <a:solidFill>
                <a:schemeClr val="tx2"/>
              </a:solidFill>
              <a:ea typeface="Meiryo" panose="020B0604030504040204" pitchFamily="34" charset="-128"/>
            </a:endParaRPr>
          </a:p>
        </p:txBody>
      </p:sp>
    </p:spTree>
    <p:extLst>
      <p:ext uri="{BB962C8B-B14F-4D97-AF65-F5344CB8AC3E}">
        <p14:creationId xmlns:p14="http://schemas.microsoft.com/office/powerpoint/2010/main" val="38825402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フリーフォーム 120">
            <a:extLst>
              <a:ext uri="{FF2B5EF4-FFF2-40B4-BE49-F238E27FC236}">
                <a16:creationId xmlns:a16="http://schemas.microsoft.com/office/drawing/2014/main" id="{6E5AF8F2-D6A6-AD49-BA0E-135C197FD7A2}"/>
              </a:ext>
            </a:extLst>
          </p:cNvPr>
          <p:cNvSpPr/>
          <p:nvPr/>
        </p:nvSpPr>
        <p:spPr>
          <a:xfrm>
            <a:off x="6406978" y="1659622"/>
            <a:ext cx="1124465" cy="502810"/>
          </a:xfrm>
          <a:custGeom>
            <a:avLst/>
            <a:gdLst>
              <a:gd name="connsiteX0" fmla="*/ 0 w 1124465"/>
              <a:gd name="connsiteY0" fmla="*/ 496632 h 502810"/>
              <a:gd name="connsiteX1" fmla="*/ 240957 w 1124465"/>
              <a:gd name="connsiteY1" fmla="*/ 2362 h 502810"/>
              <a:gd name="connsiteX2" fmla="*/ 679622 w 1124465"/>
              <a:gd name="connsiteY2" fmla="*/ 317459 h 502810"/>
              <a:gd name="connsiteX3" fmla="*/ 1124465 w 1124465"/>
              <a:gd name="connsiteY3" fmla="*/ 502810 h 502810"/>
            </a:gdLst>
            <a:ahLst/>
            <a:cxnLst>
              <a:cxn ang="0">
                <a:pos x="connsiteX0" y="connsiteY0"/>
              </a:cxn>
              <a:cxn ang="0">
                <a:pos x="connsiteX1" y="connsiteY1"/>
              </a:cxn>
              <a:cxn ang="0">
                <a:pos x="connsiteX2" y="connsiteY2"/>
              </a:cxn>
              <a:cxn ang="0">
                <a:pos x="connsiteX3" y="connsiteY3"/>
              </a:cxn>
            </a:cxnLst>
            <a:rect l="l" t="t" r="r" b="b"/>
            <a:pathLst>
              <a:path w="1124465" h="502810">
                <a:moveTo>
                  <a:pt x="0" y="496632"/>
                </a:moveTo>
                <a:cubicBezTo>
                  <a:pt x="63843" y="264428"/>
                  <a:pt x="127687" y="32224"/>
                  <a:pt x="240957" y="2362"/>
                </a:cubicBezTo>
                <a:cubicBezTo>
                  <a:pt x="354227" y="-27500"/>
                  <a:pt x="532371" y="234051"/>
                  <a:pt x="679622" y="317459"/>
                </a:cubicBezTo>
                <a:cubicBezTo>
                  <a:pt x="826873" y="400867"/>
                  <a:pt x="975669" y="451838"/>
                  <a:pt x="1124465" y="502810"/>
                </a:cubicBezTo>
              </a:path>
            </a:pathLst>
          </a:custGeom>
          <a:solidFill>
            <a:srgbClr val="015F94"/>
          </a:solidFill>
          <a:ln>
            <a:solidFill>
              <a:srgbClr val="015F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4" name="フリーフォーム 123">
            <a:extLst>
              <a:ext uri="{FF2B5EF4-FFF2-40B4-BE49-F238E27FC236}">
                <a16:creationId xmlns:a16="http://schemas.microsoft.com/office/drawing/2014/main" id="{96FB6B96-C151-774A-9D15-6D10570C74BC}"/>
              </a:ext>
            </a:extLst>
          </p:cNvPr>
          <p:cNvSpPr/>
          <p:nvPr/>
        </p:nvSpPr>
        <p:spPr>
          <a:xfrm>
            <a:off x="6437870" y="2496496"/>
            <a:ext cx="1112108" cy="475304"/>
          </a:xfrm>
          <a:custGeom>
            <a:avLst/>
            <a:gdLst>
              <a:gd name="connsiteX0" fmla="*/ 0 w 1112108"/>
              <a:gd name="connsiteY0" fmla="*/ 475304 h 475304"/>
              <a:gd name="connsiteX1" fmla="*/ 98854 w 1112108"/>
              <a:gd name="connsiteY1" fmla="*/ 30461 h 475304"/>
              <a:gd name="connsiteX2" fmla="*/ 401595 w 1112108"/>
              <a:gd name="connsiteY2" fmla="*/ 67531 h 475304"/>
              <a:gd name="connsiteX3" fmla="*/ 642552 w 1112108"/>
              <a:gd name="connsiteY3" fmla="*/ 296131 h 475304"/>
              <a:gd name="connsiteX4" fmla="*/ 1112108 w 1112108"/>
              <a:gd name="connsiteY4" fmla="*/ 475304 h 475304"/>
              <a:gd name="connsiteX5" fmla="*/ 1112108 w 1112108"/>
              <a:gd name="connsiteY5" fmla="*/ 475304 h 475304"/>
              <a:gd name="connsiteX6" fmla="*/ 1112108 w 1112108"/>
              <a:gd name="connsiteY6" fmla="*/ 475304 h 475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2108" h="475304">
                <a:moveTo>
                  <a:pt x="0" y="475304"/>
                </a:moveTo>
                <a:cubicBezTo>
                  <a:pt x="15961" y="286863"/>
                  <a:pt x="31922" y="98423"/>
                  <a:pt x="98854" y="30461"/>
                </a:cubicBezTo>
                <a:cubicBezTo>
                  <a:pt x="165787" y="-37501"/>
                  <a:pt x="310979" y="23253"/>
                  <a:pt x="401595" y="67531"/>
                </a:cubicBezTo>
                <a:cubicBezTo>
                  <a:pt x="492211" y="111809"/>
                  <a:pt x="524133" y="228169"/>
                  <a:pt x="642552" y="296131"/>
                </a:cubicBezTo>
                <a:cubicBezTo>
                  <a:pt x="760971" y="364093"/>
                  <a:pt x="1112108" y="475304"/>
                  <a:pt x="1112108" y="475304"/>
                </a:cubicBezTo>
                <a:lnTo>
                  <a:pt x="1112108" y="475304"/>
                </a:lnTo>
                <a:lnTo>
                  <a:pt x="1112108" y="475304"/>
                </a:lnTo>
              </a:path>
            </a:pathLst>
          </a:custGeom>
          <a:solidFill>
            <a:srgbClr val="015F94"/>
          </a:solidFill>
          <a:ln>
            <a:solidFill>
              <a:srgbClr val="015F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5" name="フリーフォーム 124">
            <a:extLst>
              <a:ext uri="{FF2B5EF4-FFF2-40B4-BE49-F238E27FC236}">
                <a16:creationId xmlns:a16="http://schemas.microsoft.com/office/drawing/2014/main" id="{2161660C-0609-384E-B906-5D840F1EA8CE}"/>
              </a:ext>
            </a:extLst>
          </p:cNvPr>
          <p:cNvSpPr/>
          <p:nvPr/>
        </p:nvSpPr>
        <p:spPr>
          <a:xfrm>
            <a:off x="6456405" y="3339624"/>
            <a:ext cx="1278925" cy="410651"/>
          </a:xfrm>
          <a:custGeom>
            <a:avLst/>
            <a:gdLst>
              <a:gd name="connsiteX0" fmla="*/ 0 w 1278925"/>
              <a:gd name="connsiteY0" fmla="*/ 410651 h 410651"/>
              <a:gd name="connsiteX1" fmla="*/ 172995 w 1278925"/>
              <a:gd name="connsiteY1" fmla="*/ 2878 h 410651"/>
              <a:gd name="connsiteX2" fmla="*/ 741406 w 1278925"/>
              <a:gd name="connsiteY2" fmla="*/ 237657 h 410651"/>
              <a:gd name="connsiteX3" fmla="*/ 1278925 w 1278925"/>
              <a:gd name="connsiteY3" fmla="*/ 410651 h 410651"/>
            </a:gdLst>
            <a:ahLst/>
            <a:cxnLst>
              <a:cxn ang="0">
                <a:pos x="connsiteX0" y="connsiteY0"/>
              </a:cxn>
              <a:cxn ang="0">
                <a:pos x="connsiteX1" y="connsiteY1"/>
              </a:cxn>
              <a:cxn ang="0">
                <a:pos x="connsiteX2" y="connsiteY2"/>
              </a:cxn>
              <a:cxn ang="0">
                <a:pos x="connsiteX3" y="connsiteY3"/>
              </a:cxn>
            </a:cxnLst>
            <a:rect l="l" t="t" r="r" b="b"/>
            <a:pathLst>
              <a:path w="1278925" h="410651">
                <a:moveTo>
                  <a:pt x="0" y="410651"/>
                </a:moveTo>
                <a:cubicBezTo>
                  <a:pt x="24713" y="221180"/>
                  <a:pt x="49427" y="31710"/>
                  <a:pt x="172995" y="2878"/>
                </a:cubicBezTo>
                <a:cubicBezTo>
                  <a:pt x="296563" y="-25954"/>
                  <a:pt x="557084" y="169695"/>
                  <a:pt x="741406" y="237657"/>
                </a:cubicBezTo>
                <a:cubicBezTo>
                  <a:pt x="925728" y="305619"/>
                  <a:pt x="1102326" y="358135"/>
                  <a:pt x="1278925" y="410651"/>
                </a:cubicBezTo>
              </a:path>
            </a:pathLst>
          </a:custGeom>
          <a:solidFill>
            <a:srgbClr val="015F94"/>
          </a:solidFill>
          <a:ln>
            <a:solidFill>
              <a:srgbClr val="015F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タイトル 3">
            <a:extLst>
              <a:ext uri="{FF2B5EF4-FFF2-40B4-BE49-F238E27FC236}">
                <a16:creationId xmlns:a16="http://schemas.microsoft.com/office/drawing/2014/main" id="{1B4F7B46-D23A-FD4D-AEF6-8A391029711E}"/>
              </a:ext>
            </a:extLst>
          </p:cNvPr>
          <p:cNvSpPr>
            <a:spLocks noGrp="1"/>
          </p:cNvSpPr>
          <p:nvPr>
            <p:ph type="title"/>
          </p:nvPr>
        </p:nvSpPr>
        <p:spPr/>
        <p:txBody>
          <a:bodyPr/>
          <a:lstStyle/>
          <a:p>
            <a:r>
              <a:rPr kumimoji="1" lang="ja-JP" altLang="en-US"/>
              <a:t>提案手法</a:t>
            </a:r>
            <a:r>
              <a:rPr kumimoji="1" lang="en-US" altLang="ja-JP" dirty="0"/>
              <a:t> 2</a:t>
            </a:r>
            <a:r>
              <a:rPr lang="ja-JP" altLang="en-US"/>
              <a:t>｜複数 </a:t>
            </a:r>
            <a:r>
              <a:rPr lang="en" altLang="ja-JP" dirty="0"/>
              <a:t>SNS </a:t>
            </a:r>
            <a:r>
              <a:rPr lang="ja-JP" altLang="en-US"/>
              <a:t>間のミームの伝搬を検知</a:t>
            </a:r>
            <a:endParaRPr kumimoji="1" lang="ja-JP" altLang="en-US"/>
          </a:p>
        </p:txBody>
      </p:sp>
      <p:sp>
        <p:nvSpPr>
          <p:cNvPr id="7" name="コンテンツ プレースホルダー 2">
            <a:extLst>
              <a:ext uri="{FF2B5EF4-FFF2-40B4-BE49-F238E27FC236}">
                <a16:creationId xmlns:a16="http://schemas.microsoft.com/office/drawing/2014/main" id="{A0316736-D1A6-AC44-B3EA-A95AA96FC90C}"/>
              </a:ext>
            </a:extLst>
          </p:cNvPr>
          <p:cNvSpPr>
            <a:spLocks noGrp="1"/>
          </p:cNvSpPr>
          <p:nvPr>
            <p:ph idx="1"/>
          </p:nvPr>
        </p:nvSpPr>
        <p:spPr>
          <a:xfrm>
            <a:off x="668842" y="1051001"/>
            <a:ext cx="7624101" cy="391001"/>
          </a:xfrm>
        </p:spPr>
        <p:txBody>
          <a:bodyPr>
            <a:normAutofit/>
          </a:bodyPr>
          <a:lstStyle/>
          <a:p>
            <a:pPr marL="0" indent="0">
              <a:buNone/>
            </a:pPr>
            <a:r>
              <a:rPr lang="ja-JP" altLang="en-US" sz="2000" b="1"/>
              <a:t>ミームの投稿</a:t>
            </a:r>
            <a:r>
              <a:rPr lang="en-US" altLang="ja-JP" sz="2000" b="1" dirty="0"/>
              <a:t> (</a:t>
            </a:r>
            <a:r>
              <a:rPr lang="ja-JP" altLang="en-US" sz="2000" b="1"/>
              <a:t>図中</a:t>
            </a:r>
            <a:r>
              <a:rPr lang="en-US" altLang="ja-JP" sz="2000" b="1" dirty="0"/>
              <a:t> 1, 2, 3) </a:t>
            </a:r>
            <a:r>
              <a:rPr lang="ja-JP" altLang="en-US" sz="2000" b="1"/>
              <a:t>が起因する</a:t>
            </a:r>
            <a:r>
              <a:rPr lang="en-US" altLang="ja-JP" sz="2000" b="1" dirty="0"/>
              <a:t> SNS (</a:t>
            </a:r>
            <a:r>
              <a:rPr lang="ja-JP" altLang="en-US" sz="2000" b="1"/>
              <a:t>図中</a:t>
            </a:r>
            <a:r>
              <a:rPr lang="en-US" altLang="ja-JP" sz="2000" b="1" dirty="0"/>
              <a:t> A, B, C) </a:t>
            </a:r>
            <a:r>
              <a:rPr lang="ja-JP" altLang="en-US" sz="2000" b="1"/>
              <a:t>の調査</a:t>
            </a:r>
          </a:p>
        </p:txBody>
      </p:sp>
      <p:sp>
        <p:nvSpPr>
          <p:cNvPr id="25" name="フリーフォーム 24">
            <a:extLst>
              <a:ext uri="{FF2B5EF4-FFF2-40B4-BE49-F238E27FC236}">
                <a16:creationId xmlns:a16="http://schemas.microsoft.com/office/drawing/2014/main" id="{8AD39472-DA96-A549-ACC5-70D9CBF2F72A}"/>
              </a:ext>
            </a:extLst>
          </p:cNvPr>
          <p:cNvSpPr/>
          <p:nvPr/>
        </p:nvSpPr>
        <p:spPr>
          <a:xfrm rot="1391781">
            <a:off x="6160628" y="3641869"/>
            <a:ext cx="45719" cy="109470"/>
          </a:xfrm>
          <a:custGeom>
            <a:avLst/>
            <a:gdLst>
              <a:gd name="connsiteX0" fmla="*/ 35170 w 35170"/>
              <a:gd name="connsiteY0" fmla="*/ 0 h 117231"/>
              <a:gd name="connsiteX1" fmla="*/ 29308 w 35170"/>
              <a:gd name="connsiteY1" fmla="*/ 64477 h 117231"/>
              <a:gd name="connsiteX2" fmla="*/ 0 w 35170"/>
              <a:gd name="connsiteY2" fmla="*/ 117231 h 117231"/>
              <a:gd name="connsiteX3" fmla="*/ 0 w 35170"/>
              <a:gd name="connsiteY3" fmla="*/ 117231 h 117231"/>
              <a:gd name="connsiteX4" fmla="*/ 0 w 35170"/>
              <a:gd name="connsiteY4" fmla="*/ 117231 h 1172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170" h="117231">
                <a:moveTo>
                  <a:pt x="35170" y="0"/>
                </a:moveTo>
                <a:cubicBezTo>
                  <a:pt x="35170" y="22469"/>
                  <a:pt x="35170" y="44939"/>
                  <a:pt x="29308" y="64477"/>
                </a:cubicBezTo>
                <a:cubicBezTo>
                  <a:pt x="23446" y="84015"/>
                  <a:pt x="0" y="117231"/>
                  <a:pt x="0" y="117231"/>
                </a:cubicBezTo>
                <a:lnTo>
                  <a:pt x="0" y="117231"/>
                </a:lnTo>
                <a:lnTo>
                  <a:pt x="0" y="117231"/>
                </a:lnTo>
              </a:path>
            </a:pathLst>
          </a:custGeom>
          <a:noFill/>
          <a:ln w="25400">
            <a:solidFill>
              <a:srgbClr val="AD4EC7"/>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フリーフォーム 31">
            <a:extLst>
              <a:ext uri="{FF2B5EF4-FFF2-40B4-BE49-F238E27FC236}">
                <a16:creationId xmlns:a16="http://schemas.microsoft.com/office/drawing/2014/main" id="{564AEFDE-9B3D-F344-BB23-8A0408A80845}"/>
              </a:ext>
            </a:extLst>
          </p:cNvPr>
          <p:cNvSpPr/>
          <p:nvPr/>
        </p:nvSpPr>
        <p:spPr>
          <a:xfrm>
            <a:off x="6404373" y="1719901"/>
            <a:ext cx="160773" cy="459685"/>
          </a:xfrm>
          <a:custGeom>
            <a:avLst/>
            <a:gdLst>
              <a:gd name="connsiteX0" fmla="*/ 91440 w 91440"/>
              <a:gd name="connsiteY0" fmla="*/ 0 h 384048"/>
              <a:gd name="connsiteX1" fmla="*/ 48768 w 91440"/>
              <a:gd name="connsiteY1" fmla="*/ 91440 h 384048"/>
              <a:gd name="connsiteX2" fmla="*/ 0 w 91440"/>
              <a:gd name="connsiteY2" fmla="*/ 384048 h 384048"/>
              <a:gd name="connsiteX3" fmla="*/ 0 w 91440"/>
              <a:gd name="connsiteY3" fmla="*/ 384048 h 384048"/>
              <a:gd name="connsiteX4" fmla="*/ 0 w 91440"/>
              <a:gd name="connsiteY4" fmla="*/ 384048 h 3840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 h="384048">
                <a:moveTo>
                  <a:pt x="91440" y="0"/>
                </a:moveTo>
                <a:cubicBezTo>
                  <a:pt x="77724" y="13716"/>
                  <a:pt x="64008" y="27432"/>
                  <a:pt x="48768" y="91440"/>
                </a:cubicBezTo>
                <a:cubicBezTo>
                  <a:pt x="33528" y="155448"/>
                  <a:pt x="0" y="384048"/>
                  <a:pt x="0" y="384048"/>
                </a:cubicBezTo>
                <a:lnTo>
                  <a:pt x="0" y="384048"/>
                </a:lnTo>
                <a:lnTo>
                  <a:pt x="0" y="384048"/>
                </a:lnTo>
              </a:path>
            </a:pathLst>
          </a:custGeom>
          <a:noFill/>
          <a:ln w="25400">
            <a:solidFill>
              <a:srgbClr val="015F94"/>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コンテンツ プレースホルダー 2">
            <a:extLst>
              <a:ext uri="{FF2B5EF4-FFF2-40B4-BE49-F238E27FC236}">
                <a16:creationId xmlns:a16="http://schemas.microsoft.com/office/drawing/2014/main" id="{2FEED032-3241-5545-9E83-6C229E61D489}"/>
              </a:ext>
            </a:extLst>
          </p:cNvPr>
          <p:cNvSpPr txBox="1">
            <a:spLocks/>
          </p:cNvSpPr>
          <p:nvPr/>
        </p:nvSpPr>
        <p:spPr>
          <a:xfrm>
            <a:off x="4883190" y="4352259"/>
            <a:ext cx="1365591" cy="614453"/>
          </a:xfrm>
          <a:prstGeom prst="rect">
            <a:avLst/>
          </a:prstGeom>
          <a:solidFill>
            <a:schemeClr val="bg1"/>
          </a:solidFill>
          <a:ln w="31750">
            <a:noFill/>
          </a:ln>
        </p:spPr>
        <p:txBody>
          <a:bodyPr vert="horz" lIns="91440" tIns="45720" rIns="91440" bIns="45720" rtlCol="0">
            <a:normAutofit lnSpcReduction="10000"/>
          </a:bodyPr>
          <a:lstStyle>
            <a:lvl1pPr marL="2286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2400" kern="1200">
                <a:solidFill>
                  <a:schemeClr val="tx2"/>
                </a:solidFill>
                <a:latin typeface="Helvetica Neue 本文" charset="0"/>
                <a:ea typeface="メイリオ" charset="-128"/>
                <a:cs typeface="Meiryo" charset="-128"/>
              </a:defRPr>
            </a:lvl1pPr>
            <a:lvl2pPr marL="685800" indent="-228600" algn="l" defTabSz="914400" rtl="0" eaLnBrk="1" latinLnBrk="0" hangingPunct="1">
              <a:lnSpc>
                <a:spcPct val="90000"/>
              </a:lnSpc>
              <a:spcBef>
                <a:spcPts val="0"/>
              </a:spcBef>
              <a:spcAft>
                <a:spcPts val="1200"/>
              </a:spcAft>
              <a:buClr>
                <a:schemeClr val="tx1"/>
              </a:buClr>
              <a:buFont typeface=".AppleSystemUIFont" charset="-120"/>
              <a:buChar char="-"/>
              <a:defRPr kumimoji="1" sz="2000" b="0" kern="1200" baseline="0">
                <a:solidFill>
                  <a:schemeClr val="tx2"/>
                </a:solidFill>
                <a:latin typeface="Helvetica Neue 本文" charset="0"/>
                <a:ea typeface="メイリオ" charset="-128"/>
                <a:cs typeface="Meiryo" charset="-128"/>
              </a:defRPr>
            </a:lvl2pPr>
            <a:lvl3pPr marL="11430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b="0" kern="1200" baseline="0">
                <a:solidFill>
                  <a:schemeClr val="tx2"/>
                </a:solidFill>
                <a:latin typeface="Helvetica Neue 本文" charset="0"/>
                <a:ea typeface="メイリオ" charset="-128"/>
                <a:cs typeface="Meiryo" charset="-128"/>
              </a:defRPr>
            </a:lvl3pPr>
            <a:lvl4pPr marL="16002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lvl="1" indent="0" algn="ctr">
              <a:lnSpc>
                <a:spcPct val="100000"/>
              </a:lnSpc>
              <a:spcAft>
                <a:spcPts val="0"/>
              </a:spcAft>
              <a:buClrTx/>
              <a:buNone/>
            </a:pPr>
            <a:r>
              <a:rPr lang="ja-JP" altLang="en-US" sz="1800">
                <a:solidFill>
                  <a:schemeClr val="tx1"/>
                </a:solidFill>
              </a:rPr>
              <a:t>投稿の</a:t>
            </a:r>
            <a:br>
              <a:rPr lang="en-US" altLang="ja-JP" sz="1800" dirty="0">
                <a:solidFill>
                  <a:schemeClr val="tx1"/>
                </a:solidFill>
              </a:rPr>
            </a:br>
            <a:r>
              <a:rPr lang="ja-JP" altLang="en-US" sz="1800">
                <a:solidFill>
                  <a:schemeClr val="tx1"/>
                </a:solidFill>
              </a:rPr>
              <a:t>発生要因</a:t>
            </a:r>
            <a:endParaRPr lang="en-US" altLang="ja-JP" sz="1800" dirty="0">
              <a:solidFill>
                <a:schemeClr val="tx1"/>
              </a:solidFill>
            </a:endParaRPr>
          </a:p>
        </p:txBody>
      </p:sp>
      <p:sp>
        <p:nvSpPr>
          <p:cNvPr id="39" name="コンテンツ プレースホルダー 2">
            <a:extLst>
              <a:ext uri="{FF2B5EF4-FFF2-40B4-BE49-F238E27FC236}">
                <a16:creationId xmlns:a16="http://schemas.microsoft.com/office/drawing/2014/main" id="{6CE91116-B32D-2741-8341-85A5D79F6B2E}"/>
              </a:ext>
            </a:extLst>
          </p:cNvPr>
          <p:cNvSpPr txBox="1">
            <a:spLocks/>
          </p:cNvSpPr>
          <p:nvPr/>
        </p:nvSpPr>
        <p:spPr>
          <a:xfrm>
            <a:off x="4798909" y="5701178"/>
            <a:ext cx="1395102" cy="758438"/>
          </a:xfrm>
          <a:prstGeom prst="rect">
            <a:avLst/>
          </a:prstGeom>
          <a:solidFill>
            <a:schemeClr val="bg1"/>
          </a:solidFill>
          <a:ln w="31750">
            <a:noFill/>
          </a:ln>
        </p:spPr>
        <p:txBody>
          <a:bodyPr vert="horz" lIns="91440" tIns="45720" rIns="91440" bIns="45720" rtlCol="0">
            <a:normAutofit/>
          </a:bodyPr>
          <a:lstStyle>
            <a:lvl1pPr marL="2286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2400" kern="1200">
                <a:solidFill>
                  <a:schemeClr val="tx2"/>
                </a:solidFill>
                <a:latin typeface="Helvetica Neue 本文" charset="0"/>
                <a:ea typeface="メイリオ" charset="-128"/>
                <a:cs typeface="Meiryo" charset="-128"/>
              </a:defRPr>
            </a:lvl1pPr>
            <a:lvl2pPr marL="685800" indent="-228600" algn="l" defTabSz="914400" rtl="0" eaLnBrk="1" latinLnBrk="0" hangingPunct="1">
              <a:lnSpc>
                <a:spcPct val="90000"/>
              </a:lnSpc>
              <a:spcBef>
                <a:spcPts val="0"/>
              </a:spcBef>
              <a:spcAft>
                <a:spcPts val="1200"/>
              </a:spcAft>
              <a:buClr>
                <a:schemeClr val="tx1"/>
              </a:buClr>
              <a:buFont typeface=".AppleSystemUIFont" charset="-120"/>
              <a:buChar char="-"/>
              <a:defRPr kumimoji="1" sz="2000" b="0" kern="1200" baseline="0">
                <a:solidFill>
                  <a:schemeClr val="tx2"/>
                </a:solidFill>
                <a:latin typeface="Helvetica Neue 本文" charset="0"/>
                <a:ea typeface="メイリオ" charset="-128"/>
                <a:cs typeface="Meiryo" charset="-128"/>
              </a:defRPr>
            </a:lvl2pPr>
            <a:lvl3pPr marL="11430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b="0" kern="1200" baseline="0">
                <a:solidFill>
                  <a:schemeClr val="tx2"/>
                </a:solidFill>
                <a:latin typeface="Helvetica Neue 本文" charset="0"/>
                <a:ea typeface="メイリオ" charset="-128"/>
                <a:cs typeface="Meiryo" charset="-128"/>
              </a:defRPr>
            </a:lvl3pPr>
            <a:lvl4pPr marL="16002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lvl="1" indent="0" algn="ctr">
              <a:lnSpc>
                <a:spcPct val="100000"/>
              </a:lnSpc>
              <a:spcAft>
                <a:spcPts val="0"/>
              </a:spcAft>
              <a:buClrTx/>
              <a:buNone/>
            </a:pPr>
            <a:r>
              <a:rPr lang="ja-JP" altLang="en-US" sz="1800">
                <a:solidFill>
                  <a:schemeClr val="tx1"/>
                </a:solidFill>
              </a:rPr>
              <a:t>投稿が起因する</a:t>
            </a:r>
            <a:r>
              <a:rPr lang="en-US" altLang="ja-JP" sz="1800" dirty="0">
                <a:solidFill>
                  <a:schemeClr val="tx1"/>
                </a:solidFill>
              </a:rPr>
              <a:t> SNS</a:t>
            </a:r>
          </a:p>
        </p:txBody>
      </p:sp>
      <p:sp>
        <p:nvSpPr>
          <p:cNvPr id="15" name="正方形/長方形 14">
            <a:extLst>
              <a:ext uri="{FF2B5EF4-FFF2-40B4-BE49-F238E27FC236}">
                <a16:creationId xmlns:a16="http://schemas.microsoft.com/office/drawing/2014/main" id="{F22C88A8-98D8-9A47-B309-2804EE139F1F}"/>
              </a:ext>
            </a:extLst>
          </p:cNvPr>
          <p:cNvSpPr/>
          <p:nvPr/>
        </p:nvSpPr>
        <p:spPr>
          <a:xfrm>
            <a:off x="6616239" y="4352767"/>
            <a:ext cx="166254" cy="10945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コンテンツ プレースホルダー 2">
            <a:extLst>
              <a:ext uri="{FF2B5EF4-FFF2-40B4-BE49-F238E27FC236}">
                <a16:creationId xmlns:a16="http://schemas.microsoft.com/office/drawing/2014/main" id="{AE6EEF7D-39C4-9246-9061-1DEABD6A8DDC}"/>
              </a:ext>
            </a:extLst>
          </p:cNvPr>
          <p:cNvSpPr txBox="1">
            <a:spLocks/>
          </p:cNvSpPr>
          <p:nvPr/>
        </p:nvSpPr>
        <p:spPr>
          <a:xfrm>
            <a:off x="7850540" y="2643087"/>
            <a:ext cx="871626" cy="405012"/>
          </a:xfrm>
          <a:prstGeom prst="rect">
            <a:avLst/>
          </a:prstGeom>
          <a:noFill/>
          <a:ln w="31750">
            <a:noFill/>
          </a:ln>
        </p:spPr>
        <p:txBody>
          <a:bodyPr vert="horz" lIns="91440" tIns="45720" rIns="91440" bIns="45720" rtlCol="0">
            <a:normAutofit/>
          </a:bodyPr>
          <a:lstStyle>
            <a:lvl1pPr marL="2286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2400" kern="1200">
                <a:solidFill>
                  <a:schemeClr val="tx2"/>
                </a:solidFill>
                <a:latin typeface="Helvetica Neue 本文" charset="0"/>
                <a:ea typeface="メイリオ" charset="-128"/>
                <a:cs typeface="Meiryo" charset="-128"/>
              </a:defRPr>
            </a:lvl1pPr>
            <a:lvl2pPr marL="685800" indent="-228600" algn="l" defTabSz="914400" rtl="0" eaLnBrk="1" latinLnBrk="0" hangingPunct="1">
              <a:lnSpc>
                <a:spcPct val="90000"/>
              </a:lnSpc>
              <a:spcBef>
                <a:spcPts val="0"/>
              </a:spcBef>
              <a:spcAft>
                <a:spcPts val="1200"/>
              </a:spcAft>
              <a:buClr>
                <a:schemeClr val="tx1"/>
              </a:buClr>
              <a:buFont typeface=".AppleSystemUIFont" charset="-120"/>
              <a:buChar char="-"/>
              <a:defRPr kumimoji="1" sz="2000" b="0" kern="1200" baseline="0">
                <a:solidFill>
                  <a:schemeClr val="tx2"/>
                </a:solidFill>
                <a:latin typeface="Helvetica Neue 本文" charset="0"/>
                <a:ea typeface="メイリオ" charset="-128"/>
                <a:cs typeface="Meiryo" charset="-128"/>
              </a:defRPr>
            </a:lvl2pPr>
            <a:lvl3pPr marL="11430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b="0" kern="1200" baseline="0">
                <a:solidFill>
                  <a:schemeClr val="tx2"/>
                </a:solidFill>
                <a:latin typeface="Helvetica Neue 本文" charset="0"/>
                <a:ea typeface="メイリオ" charset="-128"/>
                <a:cs typeface="Meiryo" charset="-128"/>
              </a:defRPr>
            </a:lvl3pPr>
            <a:lvl4pPr marL="16002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lvl="1" indent="0" algn="ctr">
              <a:lnSpc>
                <a:spcPct val="100000"/>
              </a:lnSpc>
              <a:spcAft>
                <a:spcPts val="0"/>
              </a:spcAft>
              <a:buClrTx/>
              <a:buNone/>
            </a:pPr>
            <a:r>
              <a:rPr lang="en-US" altLang="ja-JP" sz="1800" dirty="0">
                <a:solidFill>
                  <a:schemeClr val="tx1"/>
                </a:solidFill>
              </a:rPr>
              <a:t>SNS B</a:t>
            </a:r>
          </a:p>
        </p:txBody>
      </p:sp>
      <p:sp>
        <p:nvSpPr>
          <p:cNvPr id="44" name="テキスト ボックス 43">
            <a:extLst>
              <a:ext uri="{FF2B5EF4-FFF2-40B4-BE49-F238E27FC236}">
                <a16:creationId xmlns:a16="http://schemas.microsoft.com/office/drawing/2014/main" id="{F75EA261-BB63-3A41-AC10-788CAFEBA5AD}"/>
              </a:ext>
            </a:extLst>
          </p:cNvPr>
          <p:cNvSpPr txBox="1"/>
          <p:nvPr/>
        </p:nvSpPr>
        <p:spPr>
          <a:xfrm>
            <a:off x="4820936" y="1808209"/>
            <a:ext cx="461665" cy="1938992"/>
          </a:xfrm>
          <a:prstGeom prst="rect">
            <a:avLst/>
          </a:prstGeom>
          <a:noFill/>
        </p:spPr>
        <p:txBody>
          <a:bodyPr vert="eaVert" wrap="none" rtlCol="0">
            <a:spAutoFit/>
          </a:bodyPr>
          <a:lstStyle/>
          <a:p>
            <a:r>
              <a:rPr lang="ja-JP" altLang="en-US"/>
              <a:t>ミームの発生確</a:t>
            </a:r>
            <a:r>
              <a:rPr kumimoji="1" lang="ja-JP" altLang="en-US"/>
              <a:t>率</a:t>
            </a:r>
          </a:p>
        </p:txBody>
      </p:sp>
      <p:sp>
        <p:nvSpPr>
          <p:cNvPr id="45" name="コンテンツ プレースホルダー 2">
            <a:extLst>
              <a:ext uri="{FF2B5EF4-FFF2-40B4-BE49-F238E27FC236}">
                <a16:creationId xmlns:a16="http://schemas.microsoft.com/office/drawing/2014/main" id="{8E79E4CE-9632-9C41-BE8A-6F9823E8EA46}"/>
              </a:ext>
            </a:extLst>
          </p:cNvPr>
          <p:cNvSpPr txBox="1">
            <a:spLocks/>
          </p:cNvSpPr>
          <p:nvPr/>
        </p:nvSpPr>
        <p:spPr>
          <a:xfrm>
            <a:off x="7847217" y="1787096"/>
            <a:ext cx="871626" cy="405012"/>
          </a:xfrm>
          <a:prstGeom prst="rect">
            <a:avLst/>
          </a:prstGeom>
          <a:noFill/>
          <a:ln w="31750">
            <a:noFill/>
          </a:ln>
        </p:spPr>
        <p:txBody>
          <a:bodyPr vert="horz" lIns="91440" tIns="45720" rIns="91440" bIns="45720" rtlCol="0">
            <a:normAutofit/>
          </a:bodyPr>
          <a:lstStyle>
            <a:lvl1pPr marL="2286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2400" kern="1200">
                <a:solidFill>
                  <a:schemeClr val="tx2"/>
                </a:solidFill>
                <a:latin typeface="Helvetica Neue 本文" charset="0"/>
                <a:ea typeface="メイリオ" charset="-128"/>
                <a:cs typeface="Meiryo" charset="-128"/>
              </a:defRPr>
            </a:lvl1pPr>
            <a:lvl2pPr marL="685800" indent="-228600" algn="l" defTabSz="914400" rtl="0" eaLnBrk="1" latinLnBrk="0" hangingPunct="1">
              <a:lnSpc>
                <a:spcPct val="90000"/>
              </a:lnSpc>
              <a:spcBef>
                <a:spcPts val="0"/>
              </a:spcBef>
              <a:spcAft>
                <a:spcPts val="1200"/>
              </a:spcAft>
              <a:buClr>
                <a:schemeClr val="tx1"/>
              </a:buClr>
              <a:buFont typeface=".AppleSystemUIFont" charset="-120"/>
              <a:buChar char="-"/>
              <a:defRPr kumimoji="1" sz="2000" b="0" kern="1200" baseline="0">
                <a:solidFill>
                  <a:schemeClr val="tx2"/>
                </a:solidFill>
                <a:latin typeface="Helvetica Neue 本文" charset="0"/>
                <a:ea typeface="メイリオ" charset="-128"/>
                <a:cs typeface="Meiryo" charset="-128"/>
              </a:defRPr>
            </a:lvl2pPr>
            <a:lvl3pPr marL="11430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b="0" kern="1200" baseline="0">
                <a:solidFill>
                  <a:schemeClr val="tx2"/>
                </a:solidFill>
                <a:latin typeface="Helvetica Neue 本文" charset="0"/>
                <a:ea typeface="メイリオ" charset="-128"/>
                <a:cs typeface="Meiryo" charset="-128"/>
              </a:defRPr>
            </a:lvl3pPr>
            <a:lvl4pPr marL="16002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lvl="1" indent="0" algn="ctr">
              <a:lnSpc>
                <a:spcPct val="100000"/>
              </a:lnSpc>
              <a:spcAft>
                <a:spcPts val="0"/>
              </a:spcAft>
              <a:buClrTx/>
              <a:buNone/>
            </a:pPr>
            <a:r>
              <a:rPr lang="en-US" altLang="ja-JP" sz="1800" dirty="0">
                <a:solidFill>
                  <a:schemeClr val="tx1"/>
                </a:solidFill>
              </a:rPr>
              <a:t>SNS A</a:t>
            </a:r>
          </a:p>
        </p:txBody>
      </p:sp>
      <p:sp>
        <p:nvSpPr>
          <p:cNvPr id="46" name="右中かっこ 45">
            <a:extLst>
              <a:ext uri="{FF2B5EF4-FFF2-40B4-BE49-F238E27FC236}">
                <a16:creationId xmlns:a16="http://schemas.microsoft.com/office/drawing/2014/main" id="{92E60603-E89D-DA43-BECA-AA8AF1F07FD9}"/>
              </a:ext>
            </a:extLst>
          </p:cNvPr>
          <p:cNvSpPr/>
          <p:nvPr/>
        </p:nvSpPr>
        <p:spPr>
          <a:xfrm>
            <a:off x="7635392" y="5652405"/>
            <a:ext cx="244605" cy="1131900"/>
          </a:xfrm>
          <a:prstGeom prst="rightBrace">
            <a:avLst>
              <a:gd name="adj1" fmla="val 81652"/>
              <a:gd name="adj2" fmla="val 50000"/>
            </a:avLst>
          </a:prstGeom>
          <a:solidFill>
            <a:schemeClr val="bg1"/>
          </a:solidFill>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53" name="正方形/長方形 52">
            <a:extLst>
              <a:ext uri="{FF2B5EF4-FFF2-40B4-BE49-F238E27FC236}">
                <a16:creationId xmlns:a16="http://schemas.microsoft.com/office/drawing/2014/main" id="{7710059B-E51E-654B-9CB5-94E0B7F789D5}"/>
              </a:ext>
            </a:extLst>
          </p:cNvPr>
          <p:cNvSpPr/>
          <p:nvPr/>
        </p:nvSpPr>
        <p:spPr>
          <a:xfrm>
            <a:off x="7919720" y="3193263"/>
            <a:ext cx="381000" cy="2598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右中かっこ 28">
            <a:extLst>
              <a:ext uri="{FF2B5EF4-FFF2-40B4-BE49-F238E27FC236}">
                <a16:creationId xmlns:a16="http://schemas.microsoft.com/office/drawing/2014/main" id="{35FFF4DD-987B-B74D-B458-A80CB72D4C9D}"/>
              </a:ext>
            </a:extLst>
          </p:cNvPr>
          <p:cNvSpPr/>
          <p:nvPr/>
        </p:nvSpPr>
        <p:spPr>
          <a:xfrm>
            <a:off x="6519526" y="5652405"/>
            <a:ext cx="244605" cy="1131900"/>
          </a:xfrm>
          <a:prstGeom prst="rightBrace">
            <a:avLst>
              <a:gd name="adj1" fmla="val 81652"/>
              <a:gd name="adj2" fmla="val 50000"/>
            </a:avLst>
          </a:prstGeom>
          <a:solidFill>
            <a:schemeClr val="bg1"/>
          </a:solidFill>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69" name="正方形/長方形 68">
            <a:extLst>
              <a:ext uri="{FF2B5EF4-FFF2-40B4-BE49-F238E27FC236}">
                <a16:creationId xmlns:a16="http://schemas.microsoft.com/office/drawing/2014/main" id="{6CEA97C3-7151-6140-8389-708419EB3687}"/>
              </a:ext>
            </a:extLst>
          </p:cNvPr>
          <p:cNvSpPr/>
          <p:nvPr/>
        </p:nvSpPr>
        <p:spPr>
          <a:xfrm>
            <a:off x="7231917" y="4338711"/>
            <a:ext cx="332930" cy="443013"/>
          </a:xfrm>
          <a:prstGeom prst="rect">
            <a:avLst/>
          </a:prstGeom>
          <a:solidFill>
            <a:srgbClr val="FF2F92"/>
          </a:solidFill>
          <a:ln w="6350">
            <a:solidFill>
              <a:srgbClr val="FF2F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コンテンツ プレースホルダー 2">
            <a:extLst>
              <a:ext uri="{FF2B5EF4-FFF2-40B4-BE49-F238E27FC236}">
                <a16:creationId xmlns:a16="http://schemas.microsoft.com/office/drawing/2014/main" id="{A447AA52-1B3C-AD40-9B4F-7FE728FCD17B}"/>
              </a:ext>
            </a:extLst>
          </p:cNvPr>
          <p:cNvSpPr txBox="1">
            <a:spLocks/>
          </p:cNvSpPr>
          <p:nvPr/>
        </p:nvSpPr>
        <p:spPr>
          <a:xfrm>
            <a:off x="8551700" y="3913784"/>
            <a:ext cx="650720" cy="372627"/>
          </a:xfrm>
          <a:prstGeom prst="rect">
            <a:avLst/>
          </a:prstGeom>
          <a:noFill/>
          <a:ln w="31750">
            <a:noFill/>
          </a:ln>
        </p:spPr>
        <p:txBody>
          <a:bodyPr vert="horz" lIns="91440" tIns="45720" rIns="91440" bIns="45720" rtlCol="0">
            <a:normAutofit/>
          </a:bodyPr>
          <a:lstStyle>
            <a:lvl1pPr marL="2286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2400" kern="1200">
                <a:solidFill>
                  <a:schemeClr val="tx2"/>
                </a:solidFill>
                <a:latin typeface="Helvetica Neue 本文" charset="0"/>
                <a:ea typeface="メイリオ" charset="-128"/>
                <a:cs typeface="Meiryo" charset="-128"/>
              </a:defRPr>
            </a:lvl1pPr>
            <a:lvl2pPr marL="685800" indent="-228600" algn="l" defTabSz="914400" rtl="0" eaLnBrk="1" latinLnBrk="0" hangingPunct="1">
              <a:lnSpc>
                <a:spcPct val="90000"/>
              </a:lnSpc>
              <a:spcBef>
                <a:spcPts val="0"/>
              </a:spcBef>
              <a:spcAft>
                <a:spcPts val="1200"/>
              </a:spcAft>
              <a:buClr>
                <a:schemeClr val="tx1"/>
              </a:buClr>
              <a:buFont typeface=".AppleSystemUIFont" charset="-120"/>
              <a:buChar char="-"/>
              <a:defRPr kumimoji="1" sz="2000" b="0" kern="1200" baseline="0">
                <a:solidFill>
                  <a:schemeClr val="tx2"/>
                </a:solidFill>
                <a:latin typeface="Helvetica Neue 本文" charset="0"/>
                <a:ea typeface="メイリオ" charset="-128"/>
                <a:cs typeface="Meiryo" charset="-128"/>
              </a:defRPr>
            </a:lvl2pPr>
            <a:lvl3pPr marL="11430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b="0" kern="1200" baseline="0">
                <a:solidFill>
                  <a:schemeClr val="tx2"/>
                </a:solidFill>
                <a:latin typeface="Helvetica Neue 本文" charset="0"/>
                <a:ea typeface="メイリオ" charset="-128"/>
                <a:cs typeface="Meiryo" charset="-128"/>
              </a:defRPr>
            </a:lvl3pPr>
            <a:lvl4pPr marL="16002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lvl="1" indent="0" algn="ctr">
              <a:lnSpc>
                <a:spcPct val="100000"/>
              </a:lnSpc>
              <a:spcAft>
                <a:spcPts val="0"/>
              </a:spcAft>
              <a:buClrTx/>
              <a:buNone/>
            </a:pPr>
            <a:r>
              <a:rPr lang="ja-JP" altLang="en-US" sz="1800">
                <a:solidFill>
                  <a:schemeClr val="tx1"/>
                </a:solidFill>
              </a:rPr>
              <a:t>時間</a:t>
            </a:r>
            <a:endParaRPr lang="en-US" altLang="ja-JP" sz="1800" dirty="0">
              <a:solidFill>
                <a:schemeClr val="tx1"/>
              </a:solidFill>
            </a:endParaRPr>
          </a:p>
        </p:txBody>
      </p:sp>
      <p:sp>
        <p:nvSpPr>
          <p:cNvPr id="70" name="正方形/長方形 69">
            <a:extLst>
              <a:ext uri="{FF2B5EF4-FFF2-40B4-BE49-F238E27FC236}">
                <a16:creationId xmlns:a16="http://schemas.microsoft.com/office/drawing/2014/main" id="{223E195D-BA44-C442-B9D6-4DF79FE343F9}"/>
              </a:ext>
            </a:extLst>
          </p:cNvPr>
          <p:cNvSpPr/>
          <p:nvPr/>
        </p:nvSpPr>
        <p:spPr>
          <a:xfrm>
            <a:off x="6122587" y="4330515"/>
            <a:ext cx="337896" cy="1122560"/>
          </a:xfrm>
          <a:prstGeom prst="rect">
            <a:avLst/>
          </a:prstGeom>
          <a:solidFill>
            <a:srgbClr val="FFB37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1" name="正方形/長方形 70">
            <a:extLst>
              <a:ext uri="{FF2B5EF4-FFF2-40B4-BE49-F238E27FC236}">
                <a16:creationId xmlns:a16="http://schemas.microsoft.com/office/drawing/2014/main" id="{92EB85CB-96BE-3746-B62C-50FC7CF8090A}"/>
              </a:ext>
            </a:extLst>
          </p:cNvPr>
          <p:cNvSpPr/>
          <p:nvPr/>
        </p:nvSpPr>
        <p:spPr>
          <a:xfrm>
            <a:off x="7231917" y="4709743"/>
            <a:ext cx="337896" cy="743332"/>
          </a:xfrm>
          <a:prstGeom prst="rect">
            <a:avLst/>
          </a:prstGeom>
          <a:solidFill>
            <a:srgbClr val="27E387"/>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 name="正方形/長方形 72">
            <a:extLst>
              <a:ext uri="{FF2B5EF4-FFF2-40B4-BE49-F238E27FC236}">
                <a16:creationId xmlns:a16="http://schemas.microsoft.com/office/drawing/2014/main" id="{DB244AE7-3548-5740-B2A1-541E8E560528}"/>
              </a:ext>
            </a:extLst>
          </p:cNvPr>
          <p:cNvSpPr/>
          <p:nvPr/>
        </p:nvSpPr>
        <p:spPr>
          <a:xfrm>
            <a:off x="8344791" y="4334060"/>
            <a:ext cx="331908" cy="601564"/>
          </a:xfrm>
          <a:prstGeom prst="rect">
            <a:avLst/>
          </a:prstGeom>
          <a:solidFill>
            <a:srgbClr val="8E8E93"/>
          </a:solidFill>
          <a:ln w="6350">
            <a:solidFill>
              <a:srgbClr val="8E8E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4" name="直線矢印コネクタ 63">
            <a:extLst>
              <a:ext uri="{FF2B5EF4-FFF2-40B4-BE49-F238E27FC236}">
                <a16:creationId xmlns:a16="http://schemas.microsoft.com/office/drawing/2014/main" id="{628C5637-9A23-6D44-9438-70FEE76D73F8}"/>
              </a:ext>
            </a:extLst>
          </p:cNvPr>
          <p:cNvCxnSpPr>
            <a:cxnSpLocks/>
            <a:endCxn id="29" idx="1"/>
          </p:cNvCxnSpPr>
          <p:nvPr/>
        </p:nvCxnSpPr>
        <p:spPr>
          <a:xfrm flipH="1">
            <a:off x="6764131" y="4515558"/>
            <a:ext cx="637334" cy="170279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4" name="正方形/長方形 73">
            <a:extLst>
              <a:ext uri="{FF2B5EF4-FFF2-40B4-BE49-F238E27FC236}">
                <a16:creationId xmlns:a16="http://schemas.microsoft.com/office/drawing/2014/main" id="{BF0A68EA-0FD6-514E-9DC0-CBEE9D3B0452}"/>
              </a:ext>
            </a:extLst>
          </p:cNvPr>
          <p:cNvSpPr/>
          <p:nvPr/>
        </p:nvSpPr>
        <p:spPr>
          <a:xfrm>
            <a:off x="8341247" y="4933025"/>
            <a:ext cx="337896" cy="272786"/>
          </a:xfrm>
          <a:prstGeom prst="rect">
            <a:avLst/>
          </a:prstGeom>
          <a:solidFill>
            <a:srgbClr val="FF2F92"/>
          </a:solidFill>
          <a:ln w="6350">
            <a:solidFill>
              <a:srgbClr val="FF2F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02" name="直線矢印コネクタ 101">
            <a:extLst>
              <a:ext uri="{FF2B5EF4-FFF2-40B4-BE49-F238E27FC236}">
                <a16:creationId xmlns:a16="http://schemas.microsoft.com/office/drawing/2014/main" id="{6F2476D8-4744-7442-ABFE-1FD534EF1141}"/>
              </a:ext>
            </a:extLst>
          </p:cNvPr>
          <p:cNvCxnSpPr>
            <a:cxnSpLocks/>
          </p:cNvCxnSpPr>
          <p:nvPr/>
        </p:nvCxnSpPr>
        <p:spPr>
          <a:xfrm flipH="1">
            <a:off x="6832121" y="5025700"/>
            <a:ext cx="1691912" cy="1202571"/>
          </a:xfrm>
          <a:prstGeom prst="straightConnector1">
            <a:avLst/>
          </a:prstGeom>
          <a:ln w="127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75" name="正方形/長方形 74">
            <a:extLst>
              <a:ext uri="{FF2B5EF4-FFF2-40B4-BE49-F238E27FC236}">
                <a16:creationId xmlns:a16="http://schemas.microsoft.com/office/drawing/2014/main" id="{A99494C7-6087-7145-AD5E-386FB096629C}"/>
              </a:ext>
            </a:extLst>
          </p:cNvPr>
          <p:cNvSpPr/>
          <p:nvPr/>
        </p:nvSpPr>
        <p:spPr>
          <a:xfrm>
            <a:off x="8344791" y="5191750"/>
            <a:ext cx="331908" cy="261325"/>
          </a:xfrm>
          <a:prstGeom prst="rect">
            <a:avLst/>
          </a:prstGeom>
          <a:solidFill>
            <a:srgbClr val="80E4FF"/>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6" name="正方形/長方形 85">
            <a:extLst>
              <a:ext uri="{FF2B5EF4-FFF2-40B4-BE49-F238E27FC236}">
                <a16:creationId xmlns:a16="http://schemas.microsoft.com/office/drawing/2014/main" id="{23C61B22-B06C-5E4C-8C9D-BB66C3411534}"/>
              </a:ext>
            </a:extLst>
          </p:cNvPr>
          <p:cNvSpPr/>
          <p:nvPr/>
        </p:nvSpPr>
        <p:spPr>
          <a:xfrm>
            <a:off x="6120983" y="5664420"/>
            <a:ext cx="337896" cy="1122560"/>
          </a:xfrm>
          <a:prstGeom prst="rect">
            <a:avLst/>
          </a:prstGeom>
          <a:solidFill>
            <a:srgbClr val="FFB37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B</a:t>
            </a:r>
            <a:endParaRPr kumimoji="1" lang="ja-JP" altLang="en-US">
              <a:solidFill>
                <a:schemeClr val="tx1"/>
              </a:solidFill>
            </a:endParaRPr>
          </a:p>
        </p:txBody>
      </p:sp>
      <p:sp>
        <p:nvSpPr>
          <p:cNvPr id="87" name="正方形/長方形 86">
            <a:extLst>
              <a:ext uri="{FF2B5EF4-FFF2-40B4-BE49-F238E27FC236}">
                <a16:creationId xmlns:a16="http://schemas.microsoft.com/office/drawing/2014/main" id="{6367603D-1DDE-344B-831E-7D68144629C5}"/>
              </a:ext>
            </a:extLst>
          </p:cNvPr>
          <p:cNvSpPr/>
          <p:nvPr/>
        </p:nvSpPr>
        <p:spPr>
          <a:xfrm>
            <a:off x="7239938" y="5667963"/>
            <a:ext cx="337896" cy="375106"/>
          </a:xfrm>
          <a:prstGeom prst="rect">
            <a:avLst/>
          </a:prstGeom>
          <a:solidFill>
            <a:srgbClr val="FFB37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B</a:t>
            </a:r>
            <a:endParaRPr kumimoji="1" lang="ja-JP" altLang="en-US">
              <a:solidFill>
                <a:schemeClr val="tx1"/>
              </a:solidFill>
            </a:endParaRPr>
          </a:p>
        </p:txBody>
      </p:sp>
      <p:sp>
        <p:nvSpPr>
          <p:cNvPr id="88" name="正方形/長方形 87">
            <a:extLst>
              <a:ext uri="{FF2B5EF4-FFF2-40B4-BE49-F238E27FC236}">
                <a16:creationId xmlns:a16="http://schemas.microsoft.com/office/drawing/2014/main" id="{6DCDE357-796D-3844-A5D9-28EB1E2A3333}"/>
              </a:ext>
            </a:extLst>
          </p:cNvPr>
          <p:cNvSpPr/>
          <p:nvPr/>
        </p:nvSpPr>
        <p:spPr>
          <a:xfrm>
            <a:off x="7239938" y="6043648"/>
            <a:ext cx="337896" cy="743332"/>
          </a:xfrm>
          <a:prstGeom prst="rect">
            <a:avLst/>
          </a:prstGeom>
          <a:solidFill>
            <a:srgbClr val="27E387"/>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C</a:t>
            </a:r>
            <a:endParaRPr kumimoji="1" lang="ja-JP" altLang="en-US">
              <a:solidFill>
                <a:schemeClr val="tx1"/>
              </a:solidFill>
            </a:endParaRPr>
          </a:p>
        </p:txBody>
      </p:sp>
      <p:sp>
        <p:nvSpPr>
          <p:cNvPr id="89" name="正方形/長方形 88">
            <a:extLst>
              <a:ext uri="{FF2B5EF4-FFF2-40B4-BE49-F238E27FC236}">
                <a16:creationId xmlns:a16="http://schemas.microsoft.com/office/drawing/2014/main" id="{E73D4295-E0E9-4C48-8D01-AE895D8EC412}"/>
              </a:ext>
            </a:extLst>
          </p:cNvPr>
          <p:cNvSpPr/>
          <p:nvPr/>
        </p:nvSpPr>
        <p:spPr>
          <a:xfrm>
            <a:off x="8029402" y="5866176"/>
            <a:ext cx="338447" cy="411741"/>
          </a:xfrm>
          <a:prstGeom prst="rect">
            <a:avLst/>
          </a:prstGeom>
          <a:solidFill>
            <a:srgbClr val="27E387"/>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0" name="正方形/長方形 89">
            <a:extLst>
              <a:ext uri="{FF2B5EF4-FFF2-40B4-BE49-F238E27FC236}">
                <a16:creationId xmlns:a16="http://schemas.microsoft.com/office/drawing/2014/main" id="{C9D30848-6E6F-A742-890E-F9342E6F8EC8}"/>
              </a:ext>
            </a:extLst>
          </p:cNvPr>
          <p:cNvSpPr/>
          <p:nvPr/>
        </p:nvSpPr>
        <p:spPr>
          <a:xfrm>
            <a:off x="8023464" y="6275319"/>
            <a:ext cx="326572" cy="262115"/>
          </a:xfrm>
          <a:prstGeom prst="rect">
            <a:avLst/>
          </a:prstGeom>
          <a:solidFill>
            <a:srgbClr val="FFB37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7" name="直線矢印コネクタ 76">
            <a:extLst>
              <a:ext uri="{FF2B5EF4-FFF2-40B4-BE49-F238E27FC236}">
                <a16:creationId xmlns:a16="http://schemas.microsoft.com/office/drawing/2014/main" id="{15847FFE-51B0-F640-8B46-C50A334734F0}"/>
              </a:ext>
            </a:extLst>
          </p:cNvPr>
          <p:cNvCxnSpPr>
            <a:cxnSpLocks/>
          </p:cNvCxnSpPr>
          <p:nvPr/>
        </p:nvCxnSpPr>
        <p:spPr>
          <a:xfrm flipH="1">
            <a:off x="7903029" y="4627077"/>
            <a:ext cx="589374" cy="1577780"/>
          </a:xfrm>
          <a:prstGeom prst="straightConnector1">
            <a:avLst/>
          </a:prstGeom>
          <a:ln w="127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91" name="正方形/長方形 90">
            <a:extLst>
              <a:ext uri="{FF2B5EF4-FFF2-40B4-BE49-F238E27FC236}">
                <a16:creationId xmlns:a16="http://schemas.microsoft.com/office/drawing/2014/main" id="{40F90F1D-BAF6-0C46-BB84-390D5158CF36}"/>
              </a:ext>
            </a:extLst>
          </p:cNvPr>
          <p:cNvSpPr/>
          <p:nvPr/>
        </p:nvSpPr>
        <p:spPr>
          <a:xfrm>
            <a:off x="8021089" y="6534044"/>
            <a:ext cx="334884" cy="261325"/>
          </a:xfrm>
          <a:prstGeom prst="rect">
            <a:avLst/>
          </a:prstGeom>
          <a:solidFill>
            <a:srgbClr val="80E4FF"/>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2" name="正方形/長方形 91">
            <a:extLst>
              <a:ext uri="{FF2B5EF4-FFF2-40B4-BE49-F238E27FC236}">
                <a16:creationId xmlns:a16="http://schemas.microsoft.com/office/drawing/2014/main" id="{D164B5CC-0AFC-1044-A791-61C39CB044AE}"/>
              </a:ext>
            </a:extLst>
          </p:cNvPr>
          <p:cNvSpPr/>
          <p:nvPr/>
        </p:nvSpPr>
        <p:spPr>
          <a:xfrm>
            <a:off x="8021511" y="5681619"/>
            <a:ext cx="340399" cy="184558"/>
          </a:xfrm>
          <a:prstGeom prst="rect">
            <a:avLst/>
          </a:prstGeom>
          <a:solidFill>
            <a:srgbClr val="FFB37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93" name="正方形/長方形 92">
            <a:extLst>
              <a:ext uri="{FF2B5EF4-FFF2-40B4-BE49-F238E27FC236}">
                <a16:creationId xmlns:a16="http://schemas.microsoft.com/office/drawing/2014/main" id="{FD7F10C2-B45F-8D40-A5CB-46A2E42DA9C8}"/>
              </a:ext>
            </a:extLst>
          </p:cNvPr>
          <p:cNvSpPr/>
          <p:nvPr/>
        </p:nvSpPr>
        <p:spPr>
          <a:xfrm>
            <a:off x="8624082" y="5677753"/>
            <a:ext cx="334107" cy="425831"/>
          </a:xfrm>
          <a:prstGeom prst="rect">
            <a:avLst/>
          </a:prstGeom>
          <a:solidFill>
            <a:srgbClr val="27E387"/>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C</a:t>
            </a:r>
            <a:endParaRPr kumimoji="1" lang="ja-JP" altLang="en-US">
              <a:solidFill>
                <a:schemeClr val="tx1"/>
              </a:solidFill>
            </a:endParaRPr>
          </a:p>
        </p:txBody>
      </p:sp>
      <p:cxnSp>
        <p:nvCxnSpPr>
          <p:cNvPr id="94" name="直線矢印コネクタ 93">
            <a:extLst>
              <a:ext uri="{FF2B5EF4-FFF2-40B4-BE49-F238E27FC236}">
                <a16:creationId xmlns:a16="http://schemas.microsoft.com/office/drawing/2014/main" id="{B4E576DD-A7DE-AC42-BD32-3F75E440F7FA}"/>
              </a:ext>
            </a:extLst>
          </p:cNvPr>
          <p:cNvCxnSpPr>
            <a:cxnSpLocks/>
          </p:cNvCxnSpPr>
          <p:nvPr/>
        </p:nvCxnSpPr>
        <p:spPr>
          <a:xfrm>
            <a:off x="8366615" y="6259915"/>
            <a:ext cx="25299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7" name="正方形/長方形 96">
            <a:extLst>
              <a:ext uri="{FF2B5EF4-FFF2-40B4-BE49-F238E27FC236}">
                <a16:creationId xmlns:a16="http://schemas.microsoft.com/office/drawing/2014/main" id="{E5D89D5B-DB3B-2048-8951-6BCA22CCBD4B}"/>
              </a:ext>
            </a:extLst>
          </p:cNvPr>
          <p:cNvSpPr/>
          <p:nvPr/>
        </p:nvSpPr>
        <p:spPr>
          <a:xfrm>
            <a:off x="8624082" y="6102993"/>
            <a:ext cx="342900" cy="432851"/>
          </a:xfrm>
          <a:prstGeom prst="rect">
            <a:avLst/>
          </a:prstGeom>
          <a:solidFill>
            <a:srgbClr val="FFB37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B</a:t>
            </a:r>
            <a:endParaRPr kumimoji="1" lang="ja-JP" altLang="en-US">
              <a:solidFill>
                <a:schemeClr val="tx1"/>
              </a:solidFill>
            </a:endParaRPr>
          </a:p>
        </p:txBody>
      </p:sp>
      <p:sp>
        <p:nvSpPr>
          <p:cNvPr id="98" name="正方形/長方形 97">
            <a:extLst>
              <a:ext uri="{FF2B5EF4-FFF2-40B4-BE49-F238E27FC236}">
                <a16:creationId xmlns:a16="http://schemas.microsoft.com/office/drawing/2014/main" id="{1CA57380-6AFD-C643-9ADF-C600E9A3F201}"/>
              </a:ext>
            </a:extLst>
          </p:cNvPr>
          <p:cNvSpPr/>
          <p:nvPr/>
        </p:nvSpPr>
        <p:spPr>
          <a:xfrm>
            <a:off x="8624082" y="6532215"/>
            <a:ext cx="334108" cy="261325"/>
          </a:xfrm>
          <a:prstGeom prst="rect">
            <a:avLst/>
          </a:prstGeom>
          <a:solidFill>
            <a:srgbClr val="80E4FF"/>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A</a:t>
            </a:r>
            <a:endParaRPr kumimoji="1" lang="ja-JP" altLang="en-US">
              <a:solidFill>
                <a:schemeClr val="tx1"/>
              </a:solidFill>
            </a:endParaRPr>
          </a:p>
        </p:txBody>
      </p:sp>
      <p:sp>
        <p:nvSpPr>
          <p:cNvPr id="104" name="正方形/長方形 103">
            <a:extLst>
              <a:ext uri="{FF2B5EF4-FFF2-40B4-BE49-F238E27FC236}">
                <a16:creationId xmlns:a16="http://schemas.microsoft.com/office/drawing/2014/main" id="{C958EBC4-3082-5845-9777-E11E205F6F9D}"/>
              </a:ext>
            </a:extLst>
          </p:cNvPr>
          <p:cNvSpPr/>
          <p:nvPr/>
        </p:nvSpPr>
        <p:spPr>
          <a:xfrm>
            <a:off x="7239186" y="4337392"/>
            <a:ext cx="334536" cy="1115122"/>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5" name="正方形/長方形 104">
            <a:extLst>
              <a:ext uri="{FF2B5EF4-FFF2-40B4-BE49-F238E27FC236}">
                <a16:creationId xmlns:a16="http://schemas.microsoft.com/office/drawing/2014/main" id="{57CD6FB5-BDCB-094B-BD82-8C9C9FA1650C}"/>
              </a:ext>
            </a:extLst>
          </p:cNvPr>
          <p:cNvSpPr/>
          <p:nvPr/>
        </p:nvSpPr>
        <p:spPr>
          <a:xfrm>
            <a:off x="7243144" y="5667824"/>
            <a:ext cx="334536" cy="1115122"/>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6" name="正方形/長方形 105">
            <a:extLst>
              <a:ext uri="{FF2B5EF4-FFF2-40B4-BE49-F238E27FC236}">
                <a16:creationId xmlns:a16="http://schemas.microsoft.com/office/drawing/2014/main" id="{0D01BD31-BFC8-3840-8233-4BBC06866893}"/>
              </a:ext>
            </a:extLst>
          </p:cNvPr>
          <p:cNvSpPr/>
          <p:nvPr/>
        </p:nvSpPr>
        <p:spPr>
          <a:xfrm>
            <a:off x="8020979" y="5678419"/>
            <a:ext cx="334536" cy="1115122"/>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7" name="正方形/長方形 106">
            <a:extLst>
              <a:ext uri="{FF2B5EF4-FFF2-40B4-BE49-F238E27FC236}">
                <a16:creationId xmlns:a16="http://schemas.microsoft.com/office/drawing/2014/main" id="{5BDA4962-E5A1-4543-9264-11AC1F3C8A3F}"/>
              </a:ext>
            </a:extLst>
          </p:cNvPr>
          <p:cNvSpPr/>
          <p:nvPr/>
        </p:nvSpPr>
        <p:spPr>
          <a:xfrm>
            <a:off x="8620683" y="5673762"/>
            <a:ext cx="334536" cy="1115122"/>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8" name="正方形/長方形 107">
            <a:extLst>
              <a:ext uri="{FF2B5EF4-FFF2-40B4-BE49-F238E27FC236}">
                <a16:creationId xmlns:a16="http://schemas.microsoft.com/office/drawing/2014/main" id="{9590F50C-9FBC-FB48-98E1-2C6A3CF482CE}"/>
              </a:ext>
            </a:extLst>
          </p:cNvPr>
          <p:cNvSpPr/>
          <p:nvPr/>
        </p:nvSpPr>
        <p:spPr>
          <a:xfrm>
            <a:off x="8341612" y="4335413"/>
            <a:ext cx="334536" cy="1115122"/>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コンテンツ プレースホルダー 2">
            <a:extLst>
              <a:ext uri="{FF2B5EF4-FFF2-40B4-BE49-F238E27FC236}">
                <a16:creationId xmlns:a16="http://schemas.microsoft.com/office/drawing/2014/main" id="{277FFF47-8AF6-C544-B28D-1B7381EC7C42}"/>
              </a:ext>
            </a:extLst>
          </p:cNvPr>
          <p:cNvSpPr txBox="1">
            <a:spLocks/>
          </p:cNvSpPr>
          <p:nvPr/>
        </p:nvSpPr>
        <p:spPr>
          <a:xfrm>
            <a:off x="8564400" y="3167826"/>
            <a:ext cx="650720" cy="372627"/>
          </a:xfrm>
          <a:prstGeom prst="rect">
            <a:avLst/>
          </a:prstGeom>
          <a:noFill/>
          <a:ln w="31750">
            <a:noFill/>
          </a:ln>
        </p:spPr>
        <p:txBody>
          <a:bodyPr vert="horz" lIns="91440" tIns="45720" rIns="91440" bIns="45720" rtlCol="0">
            <a:normAutofit/>
          </a:bodyPr>
          <a:lstStyle>
            <a:lvl1pPr marL="2286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2400" kern="1200">
                <a:solidFill>
                  <a:schemeClr val="tx2"/>
                </a:solidFill>
                <a:latin typeface="Helvetica Neue 本文" charset="0"/>
                <a:ea typeface="メイリオ" charset="-128"/>
                <a:cs typeface="Meiryo" charset="-128"/>
              </a:defRPr>
            </a:lvl1pPr>
            <a:lvl2pPr marL="685800" indent="-228600" algn="l" defTabSz="914400" rtl="0" eaLnBrk="1" latinLnBrk="0" hangingPunct="1">
              <a:lnSpc>
                <a:spcPct val="90000"/>
              </a:lnSpc>
              <a:spcBef>
                <a:spcPts val="0"/>
              </a:spcBef>
              <a:spcAft>
                <a:spcPts val="1200"/>
              </a:spcAft>
              <a:buClr>
                <a:schemeClr val="tx1"/>
              </a:buClr>
              <a:buFont typeface=".AppleSystemUIFont" charset="-120"/>
              <a:buChar char="-"/>
              <a:defRPr kumimoji="1" sz="2000" b="0" kern="1200" baseline="0">
                <a:solidFill>
                  <a:schemeClr val="tx2"/>
                </a:solidFill>
                <a:latin typeface="Helvetica Neue 本文" charset="0"/>
                <a:ea typeface="メイリオ" charset="-128"/>
                <a:cs typeface="Meiryo" charset="-128"/>
              </a:defRPr>
            </a:lvl2pPr>
            <a:lvl3pPr marL="11430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b="0" kern="1200" baseline="0">
                <a:solidFill>
                  <a:schemeClr val="tx2"/>
                </a:solidFill>
                <a:latin typeface="Helvetica Neue 本文" charset="0"/>
                <a:ea typeface="メイリオ" charset="-128"/>
                <a:cs typeface="Meiryo" charset="-128"/>
              </a:defRPr>
            </a:lvl3pPr>
            <a:lvl4pPr marL="16002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lvl="1" indent="0" algn="ctr">
              <a:lnSpc>
                <a:spcPct val="100000"/>
              </a:lnSpc>
              <a:spcAft>
                <a:spcPts val="0"/>
              </a:spcAft>
              <a:buClrTx/>
              <a:buNone/>
            </a:pPr>
            <a:r>
              <a:rPr lang="ja-JP" altLang="en-US" sz="1800">
                <a:solidFill>
                  <a:schemeClr val="tx1"/>
                </a:solidFill>
              </a:rPr>
              <a:t>時間</a:t>
            </a:r>
            <a:endParaRPr lang="en-US" altLang="ja-JP" sz="1800" dirty="0">
              <a:solidFill>
                <a:schemeClr val="tx1"/>
              </a:solidFill>
            </a:endParaRPr>
          </a:p>
        </p:txBody>
      </p:sp>
      <p:sp>
        <p:nvSpPr>
          <p:cNvPr id="63" name="コンテンツ プレースホルダー 2">
            <a:extLst>
              <a:ext uri="{FF2B5EF4-FFF2-40B4-BE49-F238E27FC236}">
                <a16:creationId xmlns:a16="http://schemas.microsoft.com/office/drawing/2014/main" id="{B3D28BE7-4D5C-7A4E-8C42-D8771EF37B49}"/>
              </a:ext>
            </a:extLst>
          </p:cNvPr>
          <p:cNvSpPr txBox="1">
            <a:spLocks/>
          </p:cNvSpPr>
          <p:nvPr/>
        </p:nvSpPr>
        <p:spPr>
          <a:xfrm>
            <a:off x="8577100" y="2355026"/>
            <a:ext cx="650720" cy="372627"/>
          </a:xfrm>
          <a:prstGeom prst="rect">
            <a:avLst/>
          </a:prstGeom>
          <a:noFill/>
          <a:ln w="31750">
            <a:noFill/>
          </a:ln>
        </p:spPr>
        <p:txBody>
          <a:bodyPr vert="horz" lIns="91440" tIns="45720" rIns="91440" bIns="45720" rtlCol="0">
            <a:normAutofit/>
          </a:bodyPr>
          <a:lstStyle>
            <a:lvl1pPr marL="2286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2400" kern="1200">
                <a:solidFill>
                  <a:schemeClr val="tx2"/>
                </a:solidFill>
                <a:latin typeface="Helvetica Neue 本文" charset="0"/>
                <a:ea typeface="メイリオ" charset="-128"/>
                <a:cs typeface="Meiryo" charset="-128"/>
              </a:defRPr>
            </a:lvl1pPr>
            <a:lvl2pPr marL="685800" indent="-228600" algn="l" defTabSz="914400" rtl="0" eaLnBrk="1" latinLnBrk="0" hangingPunct="1">
              <a:lnSpc>
                <a:spcPct val="90000"/>
              </a:lnSpc>
              <a:spcBef>
                <a:spcPts val="0"/>
              </a:spcBef>
              <a:spcAft>
                <a:spcPts val="1200"/>
              </a:spcAft>
              <a:buClr>
                <a:schemeClr val="tx1"/>
              </a:buClr>
              <a:buFont typeface=".AppleSystemUIFont" charset="-120"/>
              <a:buChar char="-"/>
              <a:defRPr kumimoji="1" sz="2000" b="0" kern="1200" baseline="0">
                <a:solidFill>
                  <a:schemeClr val="tx2"/>
                </a:solidFill>
                <a:latin typeface="Helvetica Neue 本文" charset="0"/>
                <a:ea typeface="メイリオ" charset="-128"/>
                <a:cs typeface="Meiryo" charset="-128"/>
              </a:defRPr>
            </a:lvl2pPr>
            <a:lvl3pPr marL="11430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b="0" kern="1200" baseline="0">
                <a:solidFill>
                  <a:schemeClr val="tx2"/>
                </a:solidFill>
                <a:latin typeface="Helvetica Neue 本文" charset="0"/>
                <a:ea typeface="メイリオ" charset="-128"/>
                <a:cs typeface="Meiryo" charset="-128"/>
              </a:defRPr>
            </a:lvl3pPr>
            <a:lvl4pPr marL="16002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lvl="1" indent="0" algn="ctr">
              <a:lnSpc>
                <a:spcPct val="100000"/>
              </a:lnSpc>
              <a:spcAft>
                <a:spcPts val="0"/>
              </a:spcAft>
              <a:buClrTx/>
              <a:buNone/>
            </a:pPr>
            <a:r>
              <a:rPr lang="ja-JP" altLang="en-US" sz="1800">
                <a:solidFill>
                  <a:schemeClr val="tx1"/>
                </a:solidFill>
              </a:rPr>
              <a:t>時間</a:t>
            </a:r>
            <a:endParaRPr lang="en-US" altLang="ja-JP" sz="1800" dirty="0">
              <a:solidFill>
                <a:schemeClr val="tx1"/>
              </a:solidFill>
            </a:endParaRPr>
          </a:p>
        </p:txBody>
      </p:sp>
      <p:sp>
        <p:nvSpPr>
          <p:cNvPr id="65" name="テキスト ボックス 64">
            <a:extLst>
              <a:ext uri="{FF2B5EF4-FFF2-40B4-BE49-F238E27FC236}">
                <a16:creationId xmlns:a16="http://schemas.microsoft.com/office/drawing/2014/main" id="{E0331EDB-3FEC-A241-8F79-EC95C5E4EC86}"/>
              </a:ext>
            </a:extLst>
          </p:cNvPr>
          <p:cNvSpPr txBox="1"/>
          <p:nvPr/>
        </p:nvSpPr>
        <p:spPr>
          <a:xfrm>
            <a:off x="8351520" y="4016794"/>
            <a:ext cx="312906" cy="369332"/>
          </a:xfrm>
          <a:prstGeom prst="rect">
            <a:avLst/>
          </a:prstGeom>
          <a:noFill/>
        </p:spPr>
        <p:txBody>
          <a:bodyPr wrap="none" rtlCol="0">
            <a:spAutoFit/>
          </a:bodyPr>
          <a:lstStyle/>
          <a:p>
            <a:r>
              <a:rPr lang="en-US" altLang="ja-JP" dirty="0"/>
              <a:t>3</a:t>
            </a:r>
            <a:endParaRPr kumimoji="1" lang="ja-JP" altLang="en-US"/>
          </a:p>
        </p:txBody>
      </p:sp>
      <p:sp>
        <p:nvSpPr>
          <p:cNvPr id="66" name="テキスト ボックス 65">
            <a:extLst>
              <a:ext uri="{FF2B5EF4-FFF2-40B4-BE49-F238E27FC236}">
                <a16:creationId xmlns:a16="http://schemas.microsoft.com/office/drawing/2014/main" id="{205AB225-D1FF-8C45-9596-BB9A022718E4}"/>
              </a:ext>
            </a:extLst>
          </p:cNvPr>
          <p:cNvSpPr txBox="1"/>
          <p:nvPr/>
        </p:nvSpPr>
        <p:spPr>
          <a:xfrm>
            <a:off x="7246620" y="4016794"/>
            <a:ext cx="312906" cy="369332"/>
          </a:xfrm>
          <a:prstGeom prst="rect">
            <a:avLst/>
          </a:prstGeom>
          <a:noFill/>
        </p:spPr>
        <p:txBody>
          <a:bodyPr wrap="none" rtlCol="0">
            <a:spAutoFit/>
          </a:bodyPr>
          <a:lstStyle/>
          <a:p>
            <a:r>
              <a:rPr lang="en-US" altLang="ja-JP" dirty="0"/>
              <a:t>2</a:t>
            </a:r>
            <a:endParaRPr kumimoji="1" lang="ja-JP" altLang="en-US"/>
          </a:p>
        </p:txBody>
      </p:sp>
      <p:sp>
        <p:nvSpPr>
          <p:cNvPr id="67" name="テキスト ボックス 66">
            <a:extLst>
              <a:ext uri="{FF2B5EF4-FFF2-40B4-BE49-F238E27FC236}">
                <a16:creationId xmlns:a16="http://schemas.microsoft.com/office/drawing/2014/main" id="{AFF6C0DB-3983-914F-9F13-12FBED64B850}"/>
              </a:ext>
            </a:extLst>
          </p:cNvPr>
          <p:cNvSpPr txBox="1"/>
          <p:nvPr/>
        </p:nvSpPr>
        <p:spPr>
          <a:xfrm>
            <a:off x="6103620" y="4016794"/>
            <a:ext cx="312906" cy="369332"/>
          </a:xfrm>
          <a:prstGeom prst="rect">
            <a:avLst/>
          </a:prstGeom>
          <a:noFill/>
        </p:spPr>
        <p:txBody>
          <a:bodyPr wrap="none" rtlCol="0">
            <a:spAutoFit/>
          </a:bodyPr>
          <a:lstStyle/>
          <a:p>
            <a:r>
              <a:rPr lang="en-US" altLang="ja-JP" dirty="0"/>
              <a:t>1</a:t>
            </a:r>
            <a:endParaRPr kumimoji="1" lang="ja-JP" altLang="en-US"/>
          </a:p>
        </p:txBody>
      </p:sp>
      <p:sp>
        <p:nvSpPr>
          <p:cNvPr id="41" name="コンテンツ プレースホルダー 2">
            <a:extLst>
              <a:ext uri="{FF2B5EF4-FFF2-40B4-BE49-F238E27FC236}">
                <a16:creationId xmlns:a16="http://schemas.microsoft.com/office/drawing/2014/main" id="{EBCFDEF4-ED75-7249-9EF2-8AD3C8A033BF}"/>
              </a:ext>
            </a:extLst>
          </p:cNvPr>
          <p:cNvSpPr txBox="1">
            <a:spLocks/>
          </p:cNvSpPr>
          <p:nvPr/>
        </p:nvSpPr>
        <p:spPr>
          <a:xfrm>
            <a:off x="7849562" y="3418565"/>
            <a:ext cx="871626" cy="405012"/>
          </a:xfrm>
          <a:prstGeom prst="rect">
            <a:avLst/>
          </a:prstGeom>
          <a:noFill/>
          <a:ln w="31750">
            <a:noFill/>
          </a:ln>
        </p:spPr>
        <p:txBody>
          <a:bodyPr vert="horz" lIns="91440" tIns="45720" rIns="91440" bIns="45720" rtlCol="0">
            <a:normAutofit fontScale="92500"/>
          </a:bodyPr>
          <a:lstStyle>
            <a:lvl1pPr marL="2286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2400" kern="1200">
                <a:solidFill>
                  <a:schemeClr val="tx2"/>
                </a:solidFill>
                <a:latin typeface="Helvetica Neue 本文" charset="0"/>
                <a:ea typeface="メイリオ" charset="-128"/>
                <a:cs typeface="Meiryo" charset="-128"/>
              </a:defRPr>
            </a:lvl1pPr>
            <a:lvl2pPr marL="685800" indent="-228600" algn="l" defTabSz="914400" rtl="0" eaLnBrk="1" latinLnBrk="0" hangingPunct="1">
              <a:lnSpc>
                <a:spcPct val="90000"/>
              </a:lnSpc>
              <a:spcBef>
                <a:spcPts val="0"/>
              </a:spcBef>
              <a:spcAft>
                <a:spcPts val="1200"/>
              </a:spcAft>
              <a:buClr>
                <a:schemeClr val="tx1"/>
              </a:buClr>
              <a:buFont typeface=".AppleSystemUIFont" charset="-120"/>
              <a:buChar char="-"/>
              <a:defRPr kumimoji="1" sz="2000" b="0" kern="1200" baseline="0">
                <a:solidFill>
                  <a:schemeClr val="tx2"/>
                </a:solidFill>
                <a:latin typeface="Helvetica Neue 本文" charset="0"/>
                <a:ea typeface="メイリオ" charset="-128"/>
                <a:cs typeface="Meiryo" charset="-128"/>
              </a:defRPr>
            </a:lvl2pPr>
            <a:lvl3pPr marL="11430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b="0" kern="1200" baseline="0">
                <a:solidFill>
                  <a:schemeClr val="tx2"/>
                </a:solidFill>
                <a:latin typeface="Helvetica Neue 本文" charset="0"/>
                <a:ea typeface="メイリオ" charset="-128"/>
                <a:cs typeface="Meiryo" charset="-128"/>
              </a:defRPr>
            </a:lvl3pPr>
            <a:lvl4pPr marL="16002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lvl="1" indent="0" algn="ctr">
              <a:lnSpc>
                <a:spcPct val="100000"/>
              </a:lnSpc>
              <a:spcAft>
                <a:spcPts val="0"/>
              </a:spcAft>
              <a:buClrTx/>
              <a:buNone/>
            </a:pPr>
            <a:r>
              <a:rPr lang="en-US" altLang="ja-JP" sz="1800" dirty="0">
                <a:solidFill>
                  <a:schemeClr val="tx1"/>
                </a:solidFill>
              </a:rPr>
              <a:t>SNS C</a:t>
            </a:r>
          </a:p>
        </p:txBody>
      </p:sp>
      <p:sp>
        <p:nvSpPr>
          <p:cNvPr id="43" name="正方形/長方形 42">
            <a:extLst>
              <a:ext uri="{FF2B5EF4-FFF2-40B4-BE49-F238E27FC236}">
                <a16:creationId xmlns:a16="http://schemas.microsoft.com/office/drawing/2014/main" id="{DCD00E74-5FCC-DC42-891C-45415077EE4D}"/>
              </a:ext>
            </a:extLst>
          </p:cNvPr>
          <p:cNvSpPr/>
          <p:nvPr/>
        </p:nvSpPr>
        <p:spPr>
          <a:xfrm>
            <a:off x="6678111" y="3958775"/>
            <a:ext cx="362600" cy="369332"/>
          </a:xfrm>
          <a:prstGeom prst="rect">
            <a:avLst/>
          </a:prstGeom>
        </p:spPr>
        <p:txBody>
          <a:bodyPr wrap="none">
            <a:spAutoFit/>
          </a:bodyPr>
          <a:lstStyle/>
          <a:p>
            <a:r>
              <a:rPr lang="en-US" altLang="ja-JP" dirty="0">
                <a:solidFill>
                  <a:schemeClr val="accent1"/>
                </a:solidFill>
              </a:rPr>
              <a:t>III</a:t>
            </a:r>
            <a:endParaRPr lang="ja-JP" altLang="en-US">
              <a:solidFill>
                <a:schemeClr val="accent1"/>
              </a:solidFill>
            </a:endParaRPr>
          </a:p>
        </p:txBody>
      </p:sp>
      <p:sp>
        <p:nvSpPr>
          <p:cNvPr id="55" name="コンテンツ プレースホルダー 2">
            <a:extLst>
              <a:ext uri="{FF2B5EF4-FFF2-40B4-BE49-F238E27FC236}">
                <a16:creationId xmlns:a16="http://schemas.microsoft.com/office/drawing/2014/main" id="{606BA417-3BA5-6A48-B01E-39BAA342E5F1}"/>
              </a:ext>
            </a:extLst>
          </p:cNvPr>
          <p:cNvSpPr txBox="1">
            <a:spLocks/>
          </p:cNvSpPr>
          <p:nvPr/>
        </p:nvSpPr>
        <p:spPr>
          <a:xfrm>
            <a:off x="0" y="1496291"/>
            <a:ext cx="5237747" cy="5577369"/>
          </a:xfrm>
          <a:prstGeom prst="rect">
            <a:avLst/>
          </a:prstGeom>
          <a:noFill/>
          <a:ln w="31750">
            <a:noFill/>
          </a:ln>
        </p:spPr>
        <p:txBody>
          <a:bodyPr vert="horz" lIns="91440" tIns="45720" rIns="91440" bIns="45720" rtlCol="0">
            <a:normAutofit/>
          </a:bodyPr>
          <a:lstStyle>
            <a:lvl1pPr marL="2286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2400" kern="1200">
                <a:solidFill>
                  <a:schemeClr val="tx2"/>
                </a:solidFill>
                <a:latin typeface="Helvetica Neue 本文" charset="0"/>
                <a:ea typeface="メイリオ" charset="-128"/>
                <a:cs typeface="Meiryo" charset="-128"/>
              </a:defRPr>
            </a:lvl1pPr>
            <a:lvl2pPr marL="685800" indent="-228600" algn="l" defTabSz="914400" rtl="0" eaLnBrk="1" latinLnBrk="0" hangingPunct="1">
              <a:lnSpc>
                <a:spcPct val="90000"/>
              </a:lnSpc>
              <a:spcBef>
                <a:spcPts val="0"/>
              </a:spcBef>
              <a:spcAft>
                <a:spcPts val="1200"/>
              </a:spcAft>
              <a:buClr>
                <a:schemeClr val="tx1"/>
              </a:buClr>
              <a:buFont typeface=".AppleSystemUIFont" charset="-120"/>
              <a:buChar char="-"/>
              <a:defRPr kumimoji="1" sz="2000" b="0" kern="1200" baseline="0">
                <a:solidFill>
                  <a:schemeClr val="tx2"/>
                </a:solidFill>
                <a:latin typeface="Helvetica Neue 本文" charset="0"/>
                <a:ea typeface="メイリオ" charset="-128"/>
                <a:cs typeface="Meiryo" charset="-128"/>
              </a:defRPr>
            </a:lvl2pPr>
            <a:lvl3pPr marL="11430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b="0" kern="1200" baseline="0">
                <a:solidFill>
                  <a:schemeClr val="tx2"/>
                </a:solidFill>
                <a:latin typeface="Helvetica Neue 本文" charset="0"/>
                <a:ea typeface="メイリオ" charset="-128"/>
                <a:cs typeface="Meiryo" charset="-128"/>
              </a:defRPr>
            </a:lvl3pPr>
            <a:lvl4pPr marL="16002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lvl="1" indent="0">
              <a:lnSpc>
                <a:spcPct val="150000"/>
              </a:lnSpc>
              <a:spcAft>
                <a:spcPts val="0"/>
              </a:spcAft>
              <a:buClr>
                <a:schemeClr val="accent1"/>
              </a:buClr>
              <a:buNone/>
            </a:pPr>
            <a:r>
              <a:rPr lang="en-US" altLang="ja-JP" dirty="0"/>
              <a:t>e.g., </a:t>
            </a:r>
            <a:r>
              <a:rPr lang="ja-JP" altLang="en-US" b="1">
                <a:solidFill>
                  <a:schemeClr val="accent1"/>
                </a:solidFill>
              </a:rPr>
              <a:t>ミーム</a:t>
            </a:r>
            <a:r>
              <a:rPr lang="en-US" altLang="ja-JP" b="1" dirty="0">
                <a:solidFill>
                  <a:schemeClr val="accent1"/>
                </a:solidFill>
              </a:rPr>
              <a:t> 2 </a:t>
            </a:r>
            <a:r>
              <a:rPr lang="ja-JP" altLang="en-US" b="1">
                <a:solidFill>
                  <a:schemeClr val="accent1"/>
                </a:solidFill>
              </a:rPr>
              <a:t>の発信元</a:t>
            </a:r>
            <a:r>
              <a:rPr lang="en-US" altLang="ja-JP" b="1" dirty="0">
                <a:solidFill>
                  <a:schemeClr val="accent1"/>
                </a:solidFill>
              </a:rPr>
              <a:t> SNS </a:t>
            </a:r>
            <a:r>
              <a:rPr lang="ja-JP" altLang="en-US" b="1">
                <a:solidFill>
                  <a:schemeClr val="accent1"/>
                </a:solidFill>
              </a:rPr>
              <a:t>を特定</a:t>
            </a:r>
            <a:endParaRPr lang="en-US" altLang="ja-JP" dirty="0"/>
          </a:p>
          <a:p>
            <a:pPr marL="0" lvl="1" indent="0">
              <a:lnSpc>
                <a:spcPct val="150000"/>
              </a:lnSpc>
              <a:spcAft>
                <a:spcPts val="0"/>
              </a:spcAft>
              <a:buClr>
                <a:schemeClr val="accent1"/>
              </a:buClr>
              <a:buNone/>
            </a:pPr>
            <a:r>
              <a:rPr lang="en-US" altLang="ja-JP" dirty="0">
                <a:solidFill>
                  <a:schemeClr val="accent1"/>
                </a:solidFill>
              </a:rPr>
              <a:t>I.   </a:t>
            </a:r>
            <a:r>
              <a:rPr lang="ja-JP" altLang="en-US"/>
              <a:t>各投稿発生時にポール</a:t>
            </a:r>
            <a:r>
              <a:rPr lang="en-US" altLang="ja-JP" dirty="0"/>
              <a:t> 1, 2, 3 </a:t>
            </a:r>
            <a:r>
              <a:rPr lang="ja-JP" altLang="en-US"/>
              <a:t>を立てる</a:t>
            </a:r>
            <a:endParaRPr lang="en-US" altLang="ja-JP" dirty="0"/>
          </a:p>
          <a:p>
            <a:pPr marL="742950" lvl="2" indent="-285750">
              <a:lnSpc>
                <a:spcPct val="150000"/>
              </a:lnSpc>
              <a:spcAft>
                <a:spcPts val="0"/>
              </a:spcAft>
              <a:buClr>
                <a:schemeClr val="accent1"/>
              </a:buClr>
              <a:buFontTx/>
              <a:buChar char="-"/>
            </a:pPr>
            <a:r>
              <a:rPr lang="en-US" altLang="ja-JP" dirty="0"/>
              <a:t>SNS A, B, C </a:t>
            </a:r>
            <a:r>
              <a:rPr lang="ja-JP" altLang="en-US"/>
              <a:t>にミーム</a:t>
            </a:r>
            <a:r>
              <a:rPr lang="en-US" altLang="ja-JP" dirty="0"/>
              <a:t> 1, 2, 3 </a:t>
            </a:r>
            <a:r>
              <a:rPr lang="ja-JP" altLang="en-US"/>
              <a:t>の投稿</a:t>
            </a:r>
            <a:endParaRPr lang="en-US" altLang="ja-JP" dirty="0"/>
          </a:p>
          <a:p>
            <a:pPr marL="0" lvl="1" indent="0">
              <a:lnSpc>
                <a:spcPct val="150000"/>
              </a:lnSpc>
              <a:spcAft>
                <a:spcPts val="0"/>
              </a:spcAft>
              <a:buClr>
                <a:schemeClr val="accent1"/>
              </a:buClr>
              <a:buNone/>
            </a:pPr>
            <a:r>
              <a:rPr lang="en-US" altLang="ja-JP" dirty="0">
                <a:solidFill>
                  <a:schemeClr val="accent1"/>
                </a:solidFill>
              </a:rPr>
              <a:t>II. </a:t>
            </a:r>
            <a:r>
              <a:rPr lang="en-US" altLang="ja-JP" dirty="0"/>
              <a:t> </a:t>
            </a:r>
            <a:r>
              <a:rPr lang="ja-JP" altLang="en-US"/>
              <a:t>各投稿発生直後</a:t>
            </a:r>
            <a:r>
              <a:rPr lang="en-US" altLang="ja-JP" dirty="0"/>
              <a:t>, </a:t>
            </a:r>
            <a:r>
              <a:rPr lang="ja-JP" altLang="en-US"/>
              <a:t>全</a:t>
            </a:r>
            <a:r>
              <a:rPr lang="en-US" altLang="ja-JP" dirty="0"/>
              <a:t> SNS </a:t>
            </a:r>
            <a:r>
              <a:rPr lang="ja-JP" altLang="en-US"/>
              <a:t>に波を描画</a:t>
            </a:r>
            <a:endParaRPr lang="en-US" altLang="ja-JP" dirty="0"/>
          </a:p>
          <a:p>
            <a:pPr marL="0" lvl="1" indent="0">
              <a:lnSpc>
                <a:spcPct val="150000"/>
              </a:lnSpc>
              <a:spcAft>
                <a:spcPts val="0"/>
              </a:spcAft>
              <a:buClr>
                <a:schemeClr val="accent1"/>
              </a:buClr>
              <a:buNone/>
            </a:pPr>
            <a:r>
              <a:rPr lang="en-US" altLang="ja-JP" dirty="0">
                <a:solidFill>
                  <a:schemeClr val="accent1"/>
                </a:solidFill>
              </a:rPr>
              <a:t>III. </a:t>
            </a:r>
            <a:r>
              <a:rPr lang="ja-JP" altLang="en-US"/>
              <a:t>ポール</a:t>
            </a:r>
            <a:r>
              <a:rPr lang="en-US" altLang="ja-JP" dirty="0"/>
              <a:t> 2 </a:t>
            </a:r>
            <a:r>
              <a:rPr lang="ja-JP" altLang="en-US"/>
              <a:t>時点での発生確率を</a:t>
            </a:r>
            <a:br>
              <a:rPr lang="en-US" altLang="ja-JP" dirty="0"/>
            </a:br>
            <a:r>
              <a:rPr lang="ja-JP" altLang="en-US"/>
              <a:t>「投稿の発生要因」の</a:t>
            </a:r>
            <a:r>
              <a:rPr lang="en-US" altLang="ja-JP" dirty="0"/>
              <a:t> 2 </a:t>
            </a:r>
            <a:r>
              <a:rPr lang="ja-JP" altLang="en-US"/>
              <a:t>として抽出</a:t>
            </a:r>
            <a:endParaRPr lang="en-US" altLang="ja-JP" dirty="0"/>
          </a:p>
          <a:p>
            <a:pPr marL="0" lvl="1" indent="0">
              <a:lnSpc>
                <a:spcPct val="150000"/>
              </a:lnSpc>
              <a:spcAft>
                <a:spcPts val="0"/>
              </a:spcAft>
              <a:buClr>
                <a:schemeClr val="accent1"/>
              </a:buClr>
              <a:buNone/>
            </a:pPr>
            <a:r>
              <a:rPr lang="en-US" altLang="ja-JP" dirty="0">
                <a:solidFill>
                  <a:schemeClr val="accent1"/>
                </a:solidFill>
              </a:rPr>
              <a:t>IV. </a:t>
            </a:r>
            <a:r>
              <a:rPr lang="ja-JP" altLang="en-US"/>
              <a:t>「投稿の発生要因」の</a:t>
            </a:r>
            <a:r>
              <a:rPr lang="en-US" altLang="ja-JP" dirty="0"/>
              <a:t> 2 </a:t>
            </a:r>
            <a:r>
              <a:rPr lang="ja-JP" altLang="en-US"/>
              <a:t>を観察</a:t>
            </a:r>
            <a:endParaRPr lang="en-US" altLang="ja-JP" dirty="0"/>
          </a:p>
          <a:p>
            <a:pPr marL="742950" lvl="2" indent="-285750">
              <a:lnSpc>
                <a:spcPct val="150000"/>
              </a:lnSpc>
              <a:spcAft>
                <a:spcPts val="0"/>
              </a:spcAft>
              <a:buClr>
                <a:schemeClr val="accent1"/>
              </a:buClr>
              <a:buFontTx/>
              <a:buChar char="-"/>
            </a:pPr>
            <a:r>
              <a:rPr lang="ja-JP" altLang="en-US">
                <a:solidFill>
                  <a:srgbClr val="FF2F92"/>
                </a:solidFill>
              </a:rPr>
              <a:t>桃色</a:t>
            </a:r>
            <a:r>
              <a:rPr lang="en-US" altLang="ja-JP" dirty="0"/>
              <a:t> : </a:t>
            </a:r>
            <a:r>
              <a:rPr lang="ja-JP" altLang="en-US"/>
              <a:t>ポール</a:t>
            </a:r>
            <a:r>
              <a:rPr lang="en-US" altLang="ja-JP" dirty="0"/>
              <a:t> 1 </a:t>
            </a:r>
            <a:r>
              <a:rPr lang="ja-JP" altLang="en-US"/>
              <a:t>によって発生した波</a:t>
            </a:r>
            <a:endParaRPr lang="en-US" altLang="ja-JP" dirty="0"/>
          </a:p>
          <a:p>
            <a:pPr marL="742950" lvl="2" indent="-285750">
              <a:lnSpc>
                <a:spcPct val="150000"/>
              </a:lnSpc>
              <a:spcAft>
                <a:spcPts val="0"/>
              </a:spcAft>
              <a:buClr>
                <a:schemeClr val="accent1"/>
              </a:buClr>
              <a:buFontTx/>
              <a:buChar char="-"/>
            </a:pPr>
            <a:r>
              <a:rPr lang="ja-JP" altLang="en-US">
                <a:solidFill>
                  <a:srgbClr val="00B050"/>
                </a:solidFill>
              </a:rPr>
              <a:t>緑色</a:t>
            </a:r>
            <a:r>
              <a:rPr lang="en-US" altLang="ja-JP" dirty="0"/>
              <a:t> : SNS C </a:t>
            </a:r>
            <a:r>
              <a:rPr lang="ja-JP" altLang="en-US"/>
              <a:t>に起因</a:t>
            </a:r>
            <a:endParaRPr lang="en-US" altLang="ja-JP" dirty="0"/>
          </a:p>
          <a:p>
            <a:pPr marL="0" lvl="1" indent="0">
              <a:lnSpc>
                <a:spcPct val="150000"/>
              </a:lnSpc>
              <a:spcAft>
                <a:spcPts val="0"/>
              </a:spcAft>
              <a:buClr>
                <a:schemeClr val="accent1"/>
              </a:buClr>
              <a:buNone/>
            </a:pPr>
            <a:r>
              <a:rPr lang="en-US" altLang="ja-JP" dirty="0">
                <a:solidFill>
                  <a:schemeClr val="accent1"/>
                </a:solidFill>
              </a:rPr>
              <a:t>V.   </a:t>
            </a:r>
            <a:r>
              <a:rPr lang="ja-JP" altLang="en-US">
                <a:solidFill>
                  <a:srgbClr val="FF2F92"/>
                </a:solidFill>
              </a:rPr>
              <a:t>桃色</a:t>
            </a:r>
            <a:r>
              <a:rPr lang="ja-JP" altLang="en-US"/>
              <a:t>を</a:t>
            </a:r>
            <a:r>
              <a:rPr lang="ja-JP" altLang="en-US">
                <a:solidFill>
                  <a:schemeClr val="accent4"/>
                </a:solidFill>
              </a:rPr>
              <a:t>橙色</a:t>
            </a:r>
            <a:r>
              <a:rPr lang="ja-JP" altLang="en-US"/>
              <a:t>に置換</a:t>
            </a:r>
            <a:endParaRPr lang="en-US" altLang="ja-JP" dirty="0"/>
          </a:p>
          <a:p>
            <a:pPr marL="742950" lvl="2" indent="-285750">
              <a:lnSpc>
                <a:spcPct val="150000"/>
              </a:lnSpc>
              <a:spcAft>
                <a:spcPts val="0"/>
              </a:spcAft>
              <a:buClr>
                <a:schemeClr val="accent1"/>
              </a:buClr>
              <a:buFontTx/>
              <a:buChar char="-"/>
            </a:pPr>
            <a:r>
              <a:rPr lang="ja-JP" altLang="en-US">
                <a:solidFill>
                  <a:srgbClr val="FF2F92"/>
                </a:solidFill>
              </a:rPr>
              <a:t>桃色</a:t>
            </a:r>
            <a:r>
              <a:rPr lang="ja-JP" altLang="en-US"/>
              <a:t>の波は</a:t>
            </a:r>
            <a:r>
              <a:rPr lang="en-US" altLang="ja-JP" dirty="0"/>
              <a:t> SNS B (</a:t>
            </a:r>
            <a:r>
              <a:rPr lang="ja-JP" altLang="en-US">
                <a:solidFill>
                  <a:schemeClr val="accent4"/>
                </a:solidFill>
              </a:rPr>
              <a:t>橙色</a:t>
            </a:r>
            <a:r>
              <a:rPr lang="en-US" altLang="ja-JP" dirty="0"/>
              <a:t>) </a:t>
            </a:r>
            <a:r>
              <a:rPr lang="ja-JP" altLang="en-US"/>
              <a:t>に起因</a:t>
            </a:r>
            <a:endParaRPr lang="en-US" altLang="ja-JP" dirty="0"/>
          </a:p>
          <a:p>
            <a:pPr marL="0" lvl="1" indent="0">
              <a:lnSpc>
                <a:spcPct val="150000"/>
              </a:lnSpc>
              <a:spcAft>
                <a:spcPts val="0"/>
              </a:spcAft>
              <a:buClr>
                <a:schemeClr val="accent1"/>
              </a:buClr>
              <a:buNone/>
            </a:pPr>
            <a:r>
              <a:rPr lang="en-US" altLang="ja-JP" dirty="0">
                <a:solidFill>
                  <a:schemeClr val="accent1"/>
                </a:solidFill>
              </a:rPr>
              <a:t>VI. </a:t>
            </a:r>
            <a:r>
              <a:rPr lang="ja-JP" altLang="en-US" b="1">
                <a:solidFill>
                  <a:schemeClr val="accent1"/>
                </a:solidFill>
              </a:rPr>
              <a:t>ミーム</a:t>
            </a:r>
            <a:r>
              <a:rPr lang="en-US" altLang="ja-JP" b="1" dirty="0">
                <a:solidFill>
                  <a:schemeClr val="accent1"/>
                </a:solidFill>
              </a:rPr>
              <a:t> 2 </a:t>
            </a:r>
            <a:r>
              <a:rPr lang="ja-JP" altLang="en-US" b="1">
                <a:solidFill>
                  <a:schemeClr val="accent1"/>
                </a:solidFill>
              </a:rPr>
              <a:t>の発信元</a:t>
            </a:r>
            <a:r>
              <a:rPr lang="en-US" altLang="ja-JP" b="1" dirty="0">
                <a:solidFill>
                  <a:schemeClr val="accent1"/>
                </a:solidFill>
              </a:rPr>
              <a:t> SNS </a:t>
            </a:r>
            <a:r>
              <a:rPr lang="ja-JP" altLang="en-US" b="1">
                <a:solidFill>
                  <a:schemeClr val="accent1"/>
                </a:solidFill>
              </a:rPr>
              <a:t>が</a:t>
            </a:r>
            <a:r>
              <a:rPr lang="en-US" altLang="ja-JP" b="1" dirty="0">
                <a:solidFill>
                  <a:schemeClr val="accent1"/>
                </a:solidFill>
              </a:rPr>
              <a:t> B, C </a:t>
            </a:r>
            <a:r>
              <a:rPr lang="ja-JP" altLang="en-US" b="1">
                <a:solidFill>
                  <a:schemeClr val="accent1"/>
                </a:solidFill>
              </a:rPr>
              <a:t>と判明</a:t>
            </a:r>
            <a:endParaRPr lang="en-US" altLang="ja-JP" b="1" dirty="0">
              <a:solidFill>
                <a:schemeClr val="accent1"/>
              </a:solidFill>
            </a:endParaRPr>
          </a:p>
        </p:txBody>
      </p:sp>
      <p:sp>
        <p:nvSpPr>
          <p:cNvPr id="109" name="正方形/長方形 108">
            <a:extLst>
              <a:ext uri="{FF2B5EF4-FFF2-40B4-BE49-F238E27FC236}">
                <a16:creationId xmlns:a16="http://schemas.microsoft.com/office/drawing/2014/main" id="{3443CC87-DF2D-014F-81FC-35C13BA118BB}"/>
              </a:ext>
            </a:extLst>
          </p:cNvPr>
          <p:cNvSpPr/>
          <p:nvPr/>
        </p:nvSpPr>
        <p:spPr>
          <a:xfrm>
            <a:off x="7624606" y="4287360"/>
            <a:ext cx="397866" cy="369332"/>
          </a:xfrm>
          <a:prstGeom prst="rect">
            <a:avLst/>
          </a:prstGeom>
        </p:spPr>
        <p:txBody>
          <a:bodyPr wrap="none">
            <a:spAutoFit/>
          </a:bodyPr>
          <a:lstStyle/>
          <a:p>
            <a:r>
              <a:rPr lang="en-US" altLang="ja-JP" dirty="0">
                <a:solidFill>
                  <a:schemeClr val="accent1"/>
                </a:solidFill>
              </a:rPr>
              <a:t>IV</a:t>
            </a:r>
            <a:endParaRPr lang="ja-JP" altLang="en-US">
              <a:solidFill>
                <a:schemeClr val="accent1"/>
              </a:solidFill>
            </a:endParaRPr>
          </a:p>
        </p:txBody>
      </p:sp>
      <p:sp>
        <p:nvSpPr>
          <p:cNvPr id="120" name="フリーフォーム 119">
            <a:extLst>
              <a:ext uri="{FF2B5EF4-FFF2-40B4-BE49-F238E27FC236}">
                <a16:creationId xmlns:a16="http://schemas.microsoft.com/office/drawing/2014/main" id="{F711DF21-CD2A-DF4E-9C82-B08DCCA561E4}"/>
              </a:ext>
            </a:extLst>
          </p:cNvPr>
          <p:cNvSpPr/>
          <p:nvPr/>
        </p:nvSpPr>
        <p:spPr>
          <a:xfrm>
            <a:off x="6135130" y="3435661"/>
            <a:ext cx="1303638" cy="328814"/>
          </a:xfrm>
          <a:custGeom>
            <a:avLst/>
            <a:gdLst>
              <a:gd name="connsiteX0" fmla="*/ 0 w 1272746"/>
              <a:gd name="connsiteY0" fmla="*/ 322635 h 322635"/>
              <a:gd name="connsiteX1" fmla="*/ 284205 w 1272746"/>
              <a:gd name="connsiteY1" fmla="*/ 1360 h 322635"/>
              <a:gd name="connsiteX2" fmla="*/ 624016 w 1272746"/>
              <a:gd name="connsiteY2" fmla="*/ 211424 h 322635"/>
              <a:gd name="connsiteX3" fmla="*/ 1272746 w 1272746"/>
              <a:gd name="connsiteY3" fmla="*/ 316457 h 322635"/>
            </a:gdLst>
            <a:ahLst/>
            <a:cxnLst>
              <a:cxn ang="0">
                <a:pos x="connsiteX0" y="connsiteY0"/>
              </a:cxn>
              <a:cxn ang="0">
                <a:pos x="connsiteX1" y="connsiteY1"/>
              </a:cxn>
              <a:cxn ang="0">
                <a:pos x="connsiteX2" y="connsiteY2"/>
              </a:cxn>
              <a:cxn ang="0">
                <a:pos x="connsiteX3" y="connsiteY3"/>
              </a:cxn>
            </a:cxnLst>
            <a:rect l="l" t="t" r="r" b="b"/>
            <a:pathLst>
              <a:path w="1272746" h="322635">
                <a:moveTo>
                  <a:pt x="0" y="322635"/>
                </a:moveTo>
                <a:cubicBezTo>
                  <a:pt x="90101" y="171265"/>
                  <a:pt x="180202" y="19895"/>
                  <a:pt x="284205" y="1360"/>
                </a:cubicBezTo>
                <a:cubicBezTo>
                  <a:pt x="388208" y="-17175"/>
                  <a:pt x="459259" y="158908"/>
                  <a:pt x="624016" y="211424"/>
                </a:cubicBezTo>
                <a:cubicBezTo>
                  <a:pt x="788773" y="263940"/>
                  <a:pt x="1030759" y="290198"/>
                  <a:pt x="1272746" y="316457"/>
                </a:cubicBezTo>
              </a:path>
            </a:pathLst>
          </a:custGeom>
          <a:solidFill>
            <a:srgbClr val="8E8E93"/>
          </a:solidFill>
          <a:ln>
            <a:solidFill>
              <a:srgbClr val="8E8E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0" name="正方形/長方形 109">
            <a:extLst>
              <a:ext uri="{FF2B5EF4-FFF2-40B4-BE49-F238E27FC236}">
                <a16:creationId xmlns:a16="http://schemas.microsoft.com/office/drawing/2014/main" id="{B2CDA69C-EED6-9846-B947-78D3EF62E695}"/>
              </a:ext>
            </a:extLst>
          </p:cNvPr>
          <p:cNvSpPr/>
          <p:nvPr/>
        </p:nvSpPr>
        <p:spPr>
          <a:xfrm>
            <a:off x="6783405" y="5213304"/>
            <a:ext cx="330540" cy="369332"/>
          </a:xfrm>
          <a:prstGeom prst="rect">
            <a:avLst/>
          </a:prstGeom>
        </p:spPr>
        <p:txBody>
          <a:bodyPr wrap="none">
            <a:spAutoFit/>
          </a:bodyPr>
          <a:lstStyle/>
          <a:p>
            <a:r>
              <a:rPr lang="en-US" altLang="ja-JP" dirty="0">
                <a:solidFill>
                  <a:schemeClr val="accent1"/>
                </a:solidFill>
              </a:rPr>
              <a:t>V</a:t>
            </a:r>
            <a:endParaRPr lang="ja-JP" altLang="en-US">
              <a:solidFill>
                <a:schemeClr val="accent1"/>
              </a:solidFill>
            </a:endParaRPr>
          </a:p>
        </p:txBody>
      </p:sp>
      <p:sp>
        <p:nvSpPr>
          <p:cNvPr id="111" name="正方形/長方形 110">
            <a:extLst>
              <a:ext uri="{FF2B5EF4-FFF2-40B4-BE49-F238E27FC236}">
                <a16:creationId xmlns:a16="http://schemas.microsoft.com/office/drawing/2014/main" id="{BA328A7F-34CB-124F-B62A-749DFEBA447F}"/>
              </a:ext>
            </a:extLst>
          </p:cNvPr>
          <p:cNvSpPr/>
          <p:nvPr/>
        </p:nvSpPr>
        <p:spPr>
          <a:xfrm>
            <a:off x="6807883" y="6449479"/>
            <a:ext cx="397866" cy="369332"/>
          </a:xfrm>
          <a:prstGeom prst="rect">
            <a:avLst/>
          </a:prstGeom>
        </p:spPr>
        <p:txBody>
          <a:bodyPr wrap="none">
            <a:spAutoFit/>
          </a:bodyPr>
          <a:lstStyle/>
          <a:p>
            <a:r>
              <a:rPr lang="en-US" altLang="ja-JP" dirty="0">
                <a:solidFill>
                  <a:schemeClr val="accent1"/>
                </a:solidFill>
              </a:rPr>
              <a:t>VI</a:t>
            </a:r>
            <a:endParaRPr lang="ja-JP" altLang="en-US">
              <a:solidFill>
                <a:schemeClr val="accent1"/>
              </a:solidFill>
            </a:endParaRPr>
          </a:p>
        </p:txBody>
      </p:sp>
      <p:sp>
        <p:nvSpPr>
          <p:cNvPr id="57" name="フリーフォーム 56">
            <a:extLst>
              <a:ext uri="{FF2B5EF4-FFF2-40B4-BE49-F238E27FC236}">
                <a16:creationId xmlns:a16="http://schemas.microsoft.com/office/drawing/2014/main" id="{CA57D1DA-BDE8-DA43-B0D7-909840894122}"/>
              </a:ext>
            </a:extLst>
          </p:cNvPr>
          <p:cNvSpPr/>
          <p:nvPr/>
        </p:nvSpPr>
        <p:spPr>
          <a:xfrm>
            <a:off x="5456664" y="3550987"/>
            <a:ext cx="1263805" cy="218908"/>
          </a:xfrm>
          <a:custGeom>
            <a:avLst/>
            <a:gdLst>
              <a:gd name="connsiteX0" fmla="*/ 0 w 1263805"/>
              <a:gd name="connsiteY0" fmla="*/ 187010 h 201879"/>
              <a:gd name="connsiteX1" fmla="*/ 349405 w 1263805"/>
              <a:gd name="connsiteY1" fmla="*/ 1157 h 201879"/>
              <a:gd name="connsiteX2" fmla="*/ 758283 w 1263805"/>
              <a:gd name="connsiteY2" fmla="*/ 112669 h 201879"/>
              <a:gd name="connsiteX3" fmla="*/ 1263805 w 1263805"/>
              <a:gd name="connsiteY3" fmla="*/ 201879 h 201879"/>
              <a:gd name="connsiteX4" fmla="*/ 1263805 w 1263805"/>
              <a:gd name="connsiteY4" fmla="*/ 201879 h 201879"/>
              <a:gd name="connsiteX5" fmla="*/ 1263805 w 1263805"/>
              <a:gd name="connsiteY5" fmla="*/ 201879 h 201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3805" h="201879">
                <a:moveTo>
                  <a:pt x="0" y="187010"/>
                </a:moveTo>
                <a:cubicBezTo>
                  <a:pt x="111512" y="100278"/>
                  <a:pt x="223025" y="13547"/>
                  <a:pt x="349405" y="1157"/>
                </a:cubicBezTo>
                <a:cubicBezTo>
                  <a:pt x="475785" y="-11233"/>
                  <a:pt x="605883" y="79215"/>
                  <a:pt x="758283" y="112669"/>
                </a:cubicBezTo>
                <a:cubicBezTo>
                  <a:pt x="910683" y="146123"/>
                  <a:pt x="1263805" y="201879"/>
                  <a:pt x="1263805" y="201879"/>
                </a:cubicBezTo>
                <a:lnTo>
                  <a:pt x="1263805" y="201879"/>
                </a:lnTo>
                <a:lnTo>
                  <a:pt x="1263805" y="201879"/>
                </a:lnTo>
              </a:path>
            </a:pathLst>
          </a:custGeom>
          <a:solidFill>
            <a:srgbClr val="FF2F92"/>
          </a:solidFill>
          <a:ln>
            <a:solidFill>
              <a:srgbClr val="FF2F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6" name="フリーフォーム 115">
            <a:extLst>
              <a:ext uri="{FF2B5EF4-FFF2-40B4-BE49-F238E27FC236}">
                <a16:creationId xmlns:a16="http://schemas.microsoft.com/office/drawing/2014/main" id="{2023046D-5C8B-A149-A7B6-1B209ADED2EB}"/>
              </a:ext>
            </a:extLst>
          </p:cNvPr>
          <p:cNvSpPr/>
          <p:nvPr/>
        </p:nvSpPr>
        <p:spPr>
          <a:xfrm>
            <a:off x="6073345" y="1741164"/>
            <a:ext cx="1099751" cy="427447"/>
          </a:xfrm>
          <a:custGeom>
            <a:avLst/>
            <a:gdLst>
              <a:gd name="connsiteX0" fmla="*/ 0 w 1075038"/>
              <a:gd name="connsiteY0" fmla="*/ 402733 h 402733"/>
              <a:gd name="connsiteX1" fmla="*/ 333632 w 1075038"/>
              <a:gd name="connsiteY1" fmla="*/ 1139 h 402733"/>
              <a:gd name="connsiteX2" fmla="*/ 729049 w 1075038"/>
              <a:gd name="connsiteY2" fmla="*/ 285344 h 402733"/>
              <a:gd name="connsiteX3" fmla="*/ 1075038 w 1075038"/>
              <a:gd name="connsiteY3" fmla="*/ 396555 h 402733"/>
            </a:gdLst>
            <a:ahLst/>
            <a:cxnLst>
              <a:cxn ang="0">
                <a:pos x="connsiteX0" y="connsiteY0"/>
              </a:cxn>
              <a:cxn ang="0">
                <a:pos x="connsiteX1" y="connsiteY1"/>
              </a:cxn>
              <a:cxn ang="0">
                <a:pos x="connsiteX2" y="connsiteY2"/>
              </a:cxn>
              <a:cxn ang="0">
                <a:pos x="connsiteX3" y="connsiteY3"/>
              </a:cxn>
            </a:cxnLst>
            <a:rect l="l" t="t" r="r" b="b"/>
            <a:pathLst>
              <a:path w="1075038" h="402733">
                <a:moveTo>
                  <a:pt x="0" y="402733"/>
                </a:moveTo>
                <a:cubicBezTo>
                  <a:pt x="106062" y="211718"/>
                  <a:pt x="212124" y="20704"/>
                  <a:pt x="333632" y="1139"/>
                </a:cubicBezTo>
                <a:cubicBezTo>
                  <a:pt x="455140" y="-18426"/>
                  <a:pt x="605481" y="219441"/>
                  <a:pt x="729049" y="285344"/>
                </a:cubicBezTo>
                <a:cubicBezTo>
                  <a:pt x="852617" y="351247"/>
                  <a:pt x="963827" y="373901"/>
                  <a:pt x="1075038" y="396555"/>
                </a:cubicBezTo>
              </a:path>
            </a:pathLst>
          </a:custGeom>
          <a:solidFill>
            <a:srgbClr val="8E8E93"/>
          </a:solidFill>
          <a:ln>
            <a:solidFill>
              <a:srgbClr val="8E8E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2" name="フリーフォーム 111">
            <a:extLst>
              <a:ext uri="{FF2B5EF4-FFF2-40B4-BE49-F238E27FC236}">
                <a16:creationId xmlns:a16="http://schemas.microsoft.com/office/drawing/2014/main" id="{2F6E3AA0-F39B-6C4A-9DF9-CE53C1E04AD0}"/>
              </a:ext>
            </a:extLst>
          </p:cNvPr>
          <p:cNvSpPr/>
          <p:nvPr/>
        </p:nvSpPr>
        <p:spPr>
          <a:xfrm>
            <a:off x="5441795" y="1902716"/>
            <a:ext cx="1219200" cy="268055"/>
          </a:xfrm>
          <a:custGeom>
            <a:avLst/>
            <a:gdLst>
              <a:gd name="connsiteX0" fmla="*/ 0 w 1219200"/>
              <a:gd name="connsiteY0" fmla="*/ 260620 h 268055"/>
              <a:gd name="connsiteX1" fmla="*/ 438615 w 1219200"/>
              <a:gd name="connsiteY1" fmla="*/ 425 h 268055"/>
              <a:gd name="connsiteX2" fmla="*/ 1003610 w 1219200"/>
              <a:gd name="connsiteY2" fmla="*/ 201147 h 268055"/>
              <a:gd name="connsiteX3" fmla="*/ 1219200 w 1219200"/>
              <a:gd name="connsiteY3" fmla="*/ 268055 h 268055"/>
            </a:gdLst>
            <a:ahLst/>
            <a:cxnLst>
              <a:cxn ang="0">
                <a:pos x="connsiteX0" y="connsiteY0"/>
              </a:cxn>
              <a:cxn ang="0">
                <a:pos x="connsiteX1" y="connsiteY1"/>
              </a:cxn>
              <a:cxn ang="0">
                <a:pos x="connsiteX2" y="connsiteY2"/>
              </a:cxn>
              <a:cxn ang="0">
                <a:pos x="connsiteX3" y="connsiteY3"/>
              </a:cxn>
            </a:cxnLst>
            <a:rect l="l" t="t" r="r" b="b"/>
            <a:pathLst>
              <a:path w="1219200" h="268055">
                <a:moveTo>
                  <a:pt x="0" y="260620"/>
                </a:moveTo>
                <a:cubicBezTo>
                  <a:pt x="135673" y="135478"/>
                  <a:pt x="271347" y="10337"/>
                  <a:pt x="438615" y="425"/>
                </a:cubicBezTo>
                <a:cubicBezTo>
                  <a:pt x="605883" y="-9487"/>
                  <a:pt x="873513" y="156542"/>
                  <a:pt x="1003610" y="201147"/>
                </a:cubicBezTo>
                <a:cubicBezTo>
                  <a:pt x="1133707" y="245752"/>
                  <a:pt x="1165922" y="264338"/>
                  <a:pt x="1219200" y="268055"/>
                </a:cubicBezTo>
              </a:path>
            </a:pathLst>
          </a:custGeom>
          <a:solidFill>
            <a:srgbClr val="FF2F92"/>
          </a:solidFill>
          <a:ln>
            <a:solidFill>
              <a:srgbClr val="FF2F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3" name="フリーフォーム 112">
            <a:extLst>
              <a:ext uri="{FF2B5EF4-FFF2-40B4-BE49-F238E27FC236}">
                <a16:creationId xmlns:a16="http://schemas.microsoft.com/office/drawing/2014/main" id="{E41A5F0F-F884-F241-BA15-9424B81F5107}"/>
              </a:ext>
            </a:extLst>
          </p:cNvPr>
          <p:cNvSpPr/>
          <p:nvPr/>
        </p:nvSpPr>
        <p:spPr>
          <a:xfrm>
            <a:off x="6085703" y="2440458"/>
            <a:ext cx="939113" cy="531341"/>
          </a:xfrm>
          <a:custGeom>
            <a:avLst/>
            <a:gdLst>
              <a:gd name="connsiteX0" fmla="*/ 0 w 914400"/>
              <a:gd name="connsiteY0" fmla="*/ 538733 h 538733"/>
              <a:gd name="connsiteX1" fmla="*/ 271849 w 914400"/>
              <a:gd name="connsiteY1" fmla="*/ 1214 h 538733"/>
              <a:gd name="connsiteX2" fmla="*/ 593125 w 914400"/>
              <a:gd name="connsiteY2" fmla="*/ 396631 h 538733"/>
              <a:gd name="connsiteX3" fmla="*/ 914400 w 914400"/>
              <a:gd name="connsiteY3" fmla="*/ 538733 h 538733"/>
            </a:gdLst>
            <a:ahLst/>
            <a:cxnLst>
              <a:cxn ang="0">
                <a:pos x="connsiteX0" y="connsiteY0"/>
              </a:cxn>
              <a:cxn ang="0">
                <a:pos x="connsiteX1" y="connsiteY1"/>
              </a:cxn>
              <a:cxn ang="0">
                <a:pos x="connsiteX2" y="connsiteY2"/>
              </a:cxn>
              <a:cxn ang="0">
                <a:pos x="connsiteX3" y="connsiteY3"/>
              </a:cxn>
            </a:cxnLst>
            <a:rect l="l" t="t" r="r" b="b"/>
            <a:pathLst>
              <a:path w="914400" h="538733">
                <a:moveTo>
                  <a:pt x="0" y="538733"/>
                </a:moveTo>
                <a:cubicBezTo>
                  <a:pt x="86497" y="281815"/>
                  <a:pt x="172995" y="24898"/>
                  <a:pt x="271849" y="1214"/>
                </a:cubicBezTo>
                <a:cubicBezTo>
                  <a:pt x="370703" y="-22470"/>
                  <a:pt x="486033" y="307044"/>
                  <a:pt x="593125" y="396631"/>
                </a:cubicBezTo>
                <a:cubicBezTo>
                  <a:pt x="700217" y="486218"/>
                  <a:pt x="852616" y="503722"/>
                  <a:pt x="914400" y="538733"/>
                </a:cubicBezTo>
              </a:path>
            </a:pathLst>
          </a:custGeom>
          <a:solidFill>
            <a:srgbClr val="8E8E93"/>
          </a:solidFill>
          <a:ln>
            <a:solidFill>
              <a:srgbClr val="8E8E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4" name="フリーフォーム 83">
            <a:extLst>
              <a:ext uri="{FF2B5EF4-FFF2-40B4-BE49-F238E27FC236}">
                <a16:creationId xmlns:a16="http://schemas.microsoft.com/office/drawing/2014/main" id="{8815942F-E3DB-9C45-99BA-BDBF80C83190}"/>
              </a:ext>
            </a:extLst>
          </p:cNvPr>
          <p:cNvSpPr/>
          <p:nvPr/>
        </p:nvSpPr>
        <p:spPr>
          <a:xfrm>
            <a:off x="5413732" y="2637807"/>
            <a:ext cx="1158053" cy="344319"/>
          </a:xfrm>
          <a:custGeom>
            <a:avLst/>
            <a:gdLst>
              <a:gd name="connsiteX0" fmla="*/ 0 w 1152292"/>
              <a:gd name="connsiteY0" fmla="*/ 336884 h 344319"/>
              <a:gd name="connsiteX1" fmla="*/ 319668 w 1152292"/>
              <a:gd name="connsiteY1" fmla="*/ 2348 h 344319"/>
              <a:gd name="connsiteX2" fmla="*/ 691375 w 1152292"/>
              <a:gd name="connsiteY2" fmla="*/ 195636 h 344319"/>
              <a:gd name="connsiteX3" fmla="*/ 1152292 w 1152292"/>
              <a:gd name="connsiteY3" fmla="*/ 344319 h 344319"/>
            </a:gdLst>
            <a:ahLst/>
            <a:cxnLst>
              <a:cxn ang="0">
                <a:pos x="connsiteX0" y="connsiteY0"/>
              </a:cxn>
              <a:cxn ang="0">
                <a:pos x="connsiteX1" y="connsiteY1"/>
              </a:cxn>
              <a:cxn ang="0">
                <a:pos x="connsiteX2" y="connsiteY2"/>
              </a:cxn>
              <a:cxn ang="0">
                <a:pos x="connsiteX3" y="connsiteY3"/>
              </a:cxn>
            </a:cxnLst>
            <a:rect l="l" t="t" r="r" b="b"/>
            <a:pathLst>
              <a:path w="1152292" h="344319">
                <a:moveTo>
                  <a:pt x="0" y="336884"/>
                </a:moveTo>
                <a:cubicBezTo>
                  <a:pt x="102219" y="181386"/>
                  <a:pt x="204439" y="25889"/>
                  <a:pt x="319668" y="2348"/>
                </a:cubicBezTo>
                <a:cubicBezTo>
                  <a:pt x="434897" y="-21193"/>
                  <a:pt x="552604" y="138641"/>
                  <a:pt x="691375" y="195636"/>
                </a:cubicBezTo>
                <a:cubicBezTo>
                  <a:pt x="830146" y="252631"/>
                  <a:pt x="991219" y="298475"/>
                  <a:pt x="1152292" y="344319"/>
                </a:cubicBezTo>
              </a:path>
            </a:pathLst>
          </a:custGeom>
          <a:solidFill>
            <a:srgbClr val="FF2F92"/>
          </a:solidFill>
          <a:ln>
            <a:solidFill>
              <a:srgbClr val="FF2F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7" name="円/楕円 126">
            <a:extLst>
              <a:ext uri="{FF2B5EF4-FFF2-40B4-BE49-F238E27FC236}">
                <a16:creationId xmlns:a16="http://schemas.microsoft.com/office/drawing/2014/main" id="{FF365F48-7796-CA4F-B40C-6DD0D4FC39D3}"/>
              </a:ext>
            </a:extLst>
          </p:cNvPr>
          <p:cNvSpPr/>
          <p:nvPr/>
        </p:nvSpPr>
        <p:spPr>
          <a:xfrm>
            <a:off x="5331134" y="2759242"/>
            <a:ext cx="128337" cy="128337"/>
          </a:xfrm>
          <a:prstGeom prst="ellipse">
            <a:avLst/>
          </a:prstGeom>
          <a:solidFill>
            <a:srgbClr val="FF2F9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8" name="円/楕円 127">
            <a:extLst>
              <a:ext uri="{FF2B5EF4-FFF2-40B4-BE49-F238E27FC236}">
                <a16:creationId xmlns:a16="http://schemas.microsoft.com/office/drawing/2014/main" id="{E58A18B8-83A6-A040-9361-CFC4DB60402B}"/>
              </a:ext>
            </a:extLst>
          </p:cNvPr>
          <p:cNvSpPr/>
          <p:nvPr/>
        </p:nvSpPr>
        <p:spPr>
          <a:xfrm>
            <a:off x="6088424" y="3497179"/>
            <a:ext cx="128337" cy="128337"/>
          </a:xfrm>
          <a:prstGeom prst="ellipse">
            <a:avLst/>
          </a:prstGeom>
          <a:solidFill>
            <a:srgbClr val="8E8E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6FD411FC-2F30-264E-B108-313E4DFA3B64}"/>
              </a:ext>
            </a:extLst>
          </p:cNvPr>
          <p:cNvSpPr/>
          <p:nvPr/>
        </p:nvSpPr>
        <p:spPr>
          <a:xfrm>
            <a:off x="5245768" y="2141622"/>
            <a:ext cx="3583971" cy="193150"/>
          </a:xfrm>
          <a:prstGeom prst="rect">
            <a:avLst/>
          </a:prstGeom>
          <a:solidFill>
            <a:srgbClr val="80E4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2" name="正方形/長方形 71">
            <a:extLst>
              <a:ext uri="{FF2B5EF4-FFF2-40B4-BE49-F238E27FC236}">
                <a16:creationId xmlns:a16="http://schemas.microsoft.com/office/drawing/2014/main" id="{2299FDF8-C1FC-854F-826B-7B6F3DE5F449}"/>
              </a:ext>
            </a:extLst>
          </p:cNvPr>
          <p:cNvSpPr/>
          <p:nvPr/>
        </p:nvSpPr>
        <p:spPr>
          <a:xfrm>
            <a:off x="5241073" y="2971410"/>
            <a:ext cx="3581295" cy="179662"/>
          </a:xfrm>
          <a:prstGeom prst="rect">
            <a:avLst/>
          </a:prstGeom>
          <a:solidFill>
            <a:srgbClr val="FFB3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FFB371"/>
              </a:solidFill>
            </a:endParaRPr>
          </a:p>
        </p:txBody>
      </p:sp>
      <p:sp>
        <p:nvSpPr>
          <p:cNvPr id="78" name="正方形/長方形 77">
            <a:extLst>
              <a:ext uri="{FF2B5EF4-FFF2-40B4-BE49-F238E27FC236}">
                <a16:creationId xmlns:a16="http://schemas.microsoft.com/office/drawing/2014/main" id="{FCCA2F27-B9EB-DF43-9F1C-10EE72A6188D}"/>
              </a:ext>
            </a:extLst>
          </p:cNvPr>
          <p:cNvSpPr/>
          <p:nvPr/>
        </p:nvSpPr>
        <p:spPr>
          <a:xfrm>
            <a:off x="5263260" y="3751866"/>
            <a:ext cx="3557484" cy="169658"/>
          </a:xfrm>
          <a:prstGeom prst="rect">
            <a:avLst/>
          </a:prstGeom>
          <a:solidFill>
            <a:srgbClr val="27E3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FFB371"/>
              </a:solidFill>
            </a:endParaRPr>
          </a:p>
        </p:txBody>
      </p:sp>
      <p:cxnSp>
        <p:nvCxnSpPr>
          <p:cNvPr id="17" name="直線コネクタ 16">
            <a:extLst>
              <a:ext uri="{FF2B5EF4-FFF2-40B4-BE49-F238E27FC236}">
                <a16:creationId xmlns:a16="http://schemas.microsoft.com/office/drawing/2014/main" id="{8178CDD4-4A8E-2549-9339-1B7060DEFBC1}"/>
              </a:ext>
            </a:extLst>
          </p:cNvPr>
          <p:cNvCxnSpPr>
            <a:cxnSpLocks/>
          </p:cNvCxnSpPr>
          <p:nvPr/>
        </p:nvCxnSpPr>
        <p:spPr>
          <a:xfrm>
            <a:off x="5236034" y="2317594"/>
            <a:ext cx="3685437" cy="0"/>
          </a:xfrm>
          <a:prstGeom prst="line">
            <a:avLst/>
          </a:prstGeom>
          <a:ln w="38100">
            <a:solidFill>
              <a:schemeClr val="tx1"/>
            </a:solidFill>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83" name="直線コネクタ 82">
            <a:extLst>
              <a:ext uri="{FF2B5EF4-FFF2-40B4-BE49-F238E27FC236}">
                <a16:creationId xmlns:a16="http://schemas.microsoft.com/office/drawing/2014/main" id="{5804B119-77EB-7A4E-A295-B991F37E9D13}"/>
              </a:ext>
            </a:extLst>
          </p:cNvPr>
          <p:cNvCxnSpPr>
            <a:cxnSpLocks/>
          </p:cNvCxnSpPr>
          <p:nvPr/>
        </p:nvCxnSpPr>
        <p:spPr>
          <a:xfrm>
            <a:off x="5219470" y="3901229"/>
            <a:ext cx="3685437" cy="0"/>
          </a:xfrm>
          <a:prstGeom prst="line">
            <a:avLst/>
          </a:prstGeom>
          <a:ln w="38100">
            <a:solidFill>
              <a:schemeClr val="tx1"/>
            </a:solidFill>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81" name="直線コネクタ 80">
            <a:extLst>
              <a:ext uri="{FF2B5EF4-FFF2-40B4-BE49-F238E27FC236}">
                <a16:creationId xmlns:a16="http://schemas.microsoft.com/office/drawing/2014/main" id="{5B8DE426-02C1-4846-A67D-0962A1B2C586}"/>
              </a:ext>
            </a:extLst>
          </p:cNvPr>
          <p:cNvCxnSpPr>
            <a:cxnSpLocks/>
          </p:cNvCxnSpPr>
          <p:nvPr/>
        </p:nvCxnSpPr>
        <p:spPr>
          <a:xfrm>
            <a:off x="5231825" y="3135916"/>
            <a:ext cx="3685437" cy="0"/>
          </a:xfrm>
          <a:prstGeom prst="line">
            <a:avLst/>
          </a:prstGeom>
          <a:ln w="38100">
            <a:solidFill>
              <a:schemeClr val="tx1"/>
            </a:solidFill>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37" name="直線矢印コネクタ 36">
            <a:extLst>
              <a:ext uri="{FF2B5EF4-FFF2-40B4-BE49-F238E27FC236}">
                <a16:creationId xmlns:a16="http://schemas.microsoft.com/office/drawing/2014/main" id="{B48F2459-F17C-E542-982B-6D832CB6B8E1}"/>
              </a:ext>
            </a:extLst>
          </p:cNvPr>
          <p:cNvCxnSpPr>
            <a:cxnSpLocks/>
          </p:cNvCxnSpPr>
          <p:nvPr/>
        </p:nvCxnSpPr>
        <p:spPr>
          <a:xfrm flipV="1">
            <a:off x="5235384" y="1611302"/>
            <a:ext cx="0" cy="72214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線矢印コネクタ 10">
            <a:extLst>
              <a:ext uri="{FF2B5EF4-FFF2-40B4-BE49-F238E27FC236}">
                <a16:creationId xmlns:a16="http://schemas.microsoft.com/office/drawing/2014/main" id="{05CD5B20-B10E-7148-A924-52CCD164F001}"/>
              </a:ext>
            </a:extLst>
          </p:cNvPr>
          <p:cNvCxnSpPr>
            <a:cxnSpLocks/>
          </p:cNvCxnSpPr>
          <p:nvPr/>
        </p:nvCxnSpPr>
        <p:spPr>
          <a:xfrm flipV="1">
            <a:off x="5242010" y="2407132"/>
            <a:ext cx="0" cy="73029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線矢印コネクタ 32">
            <a:extLst>
              <a:ext uri="{FF2B5EF4-FFF2-40B4-BE49-F238E27FC236}">
                <a16:creationId xmlns:a16="http://schemas.microsoft.com/office/drawing/2014/main" id="{106E284F-D48D-3D47-A893-F21C82078C49}"/>
              </a:ext>
            </a:extLst>
          </p:cNvPr>
          <p:cNvCxnSpPr>
            <a:cxnSpLocks/>
          </p:cNvCxnSpPr>
          <p:nvPr/>
        </p:nvCxnSpPr>
        <p:spPr>
          <a:xfrm flipV="1">
            <a:off x="5245323" y="3166787"/>
            <a:ext cx="0" cy="73758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7ABB71AA-EC5C-484B-A8A3-B90F704429DC}"/>
              </a:ext>
            </a:extLst>
          </p:cNvPr>
          <p:cNvCxnSpPr/>
          <p:nvPr/>
        </p:nvCxnSpPr>
        <p:spPr>
          <a:xfrm>
            <a:off x="5402895" y="2878248"/>
            <a:ext cx="0" cy="26030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直線コネクタ 79">
            <a:extLst>
              <a:ext uri="{FF2B5EF4-FFF2-40B4-BE49-F238E27FC236}">
                <a16:creationId xmlns:a16="http://schemas.microsoft.com/office/drawing/2014/main" id="{E1F19B37-870C-5444-B5AE-06BE1049F5A6}"/>
              </a:ext>
            </a:extLst>
          </p:cNvPr>
          <p:cNvCxnSpPr>
            <a:cxnSpLocks/>
          </p:cNvCxnSpPr>
          <p:nvPr/>
        </p:nvCxnSpPr>
        <p:spPr>
          <a:xfrm>
            <a:off x="6408513" y="1650149"/>
            <a:ext cx="0" cy="66077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直線コネクタ 78">
            <a:extLst>
              <a:ext uri="{FF2B5EF4-FFF2-40B4-BE49-F238E27FC236}">
                <a16:creationId xmlns:a16="http://schemas.microsoft.com/office/drawing/2014/main" id="{A644EF62-84FA-B84C-BB0E-503CCC06E47D}"/>
              </a:ext>
            </a:extLst>
          </p:cNvPr>
          <p:cNvCxnSpPr/>
          <p:nvPr/>
        </p:nvCxnSpPr>
        <p:spPr>
          <a:xfrm>
            <a:off x="6142647" y="3624675"/>
            <a:ext cx="0" cy="26030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直線矢印コネクタ 23">
            <a:extLst>
              <a:ext uri="{FF2B5EF4-FFF2-40B4-BE49-F238E27FC236}">
                <a16:creationId xmlns:a16="http://schemas.microsoft.com/office/drawing/2014/main" id="{149E9F6B-2FB7-094A-B3E2-7F1262B87800}"/>
              </a:ext>
            </a:extLst>
          </p:cNvPr>
          <p:cNvCxnSpPr>
            <a:cxnSpLocks/>
          </p:cNvCxnSpPr>
          <p:nvPr/>
        </p:nvCxnSpPr>
        <p:spPr>
          <a:xfrm>
            <a:off x="5401538" y="2820251"/>
            <a:ext cx="769301" cy="1294549"/>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 name="直線矢印コネクタ 2">
            <a:extLst>
              <a:ext uri="{FF2B5EF4-FFF2-40B4-BE49-F238E27FC236}">
                <a16:creationId xmlns:a16="http://schemas.microsoft.com/office/drawing/2014/main" id="{B0A4B931-4496-0941-AA61-665A79EA401D}"/>
              </a:ext>
            </a:extLst>
          </p:cNvPr>
          <p:cNvCxnSpPr>
            <a:cxnSpLocks/>
          </p:cNvCxnSpPr>
          <p:nvPr/>
        </p:nvCxnSpPr>
        <p:spPr>
          <a:xfrm>
            <a:off x="6409568" y="1601959"/>
            <a:ext cx="1991482" cy="2493791"/>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sp>
        <p:nvSpPr>
          <p:cNvPr id="137" name="テキスト ボックス 136">
            <a:extLst>
              <a:ext uri="{FF2B5EF4-FFF2-40B4-BE49-F238E27FC236}">
                <a16:creationId xmlns:a16="http://schemas.microsoft.com/office/drawing/2014/main" id="{7CF79F41-CA09-E542-85AB-CC419C9F3903}"/>
              </a:ext>
            </a:extLst>
          </p:cNvPr>
          <p:cNvSpPr txBox="1"/>
          <p:nvPr/>
        </p:nvSpPr>
        <p:spPr>
          <a:xfrm>
            <a:off x="5209273" y="2460710"/>
            <a:ext cx="312906" cy="369332"/>
          </a:xfrm>
          <a:prstGeom prst="rect">
            <a:avLst/>
          </a:prstGeom>
          <a:noFill/>
        </p:spPr>
        <p:txBody>
          <a:bodyPr wrap="none" rtlCol="0">
            <a:spAutoFit/>
          </a:bodyPr>
          <a:lstStyle/>
          <a:p>
            <a:r>
              <a:rPr lang="en-US" altLang="ja-JP" dirty="0"/>
              <a:t>1</a:t>
            </a:r>
            <a:endParaRPr kumimoji="1" lang="ja-JP" altLang="en-US"/>
          </a:p>
        </p:txBody>
      </p:sp>
      <p:sp>
        <p:nvSpPr>
          <p:cNvPr id="138" name="テキスト ボックス 137">
            <a:extLst>
              <a:ext uri="{FF2B5EF4-FFF2-40B4-BE49-F238E27FC236}">
                <a16:creationId xmlns:a16="http://schemas.microsoft.com/office/drawing/2014/main" id="{33F97C8F-EE86-0F4A-8042-A962EF431A22}"/>
              </a:ext>
            </a:extLst>
          </p:cNvPr>
          <p:cNvSpPr txBox="1"/>
          <p:nvPr/>
        </p:nvSpPr>
        <p:spPr>
          <a:xfrm>
            <a:off x="5907103" y="3218700"/>
            <a:ext cx="312906" cy="369332"/>
          </a:xfrm>
          <a:prstGeom prst="rect">
            <a:avLst/>
          </a:prstGeom>
          <a:noFill/>
        </p:spPr>
        <p:txBody>
          <a:bodyPr wrap="none" rtlCol="0">
            <a:spAutoFit/>
          </a:bodyPr>
          <a:lstStyle/>
          <a:p>
            <a:r>
              <a:rPr kumimoji="1" lang="en-US" altLang="ja-JP" dirty="0"/>
              <a:t>2</a:t>
            </a:r>
            <a:endParaRPr kumimoji="1" lang="ja-JP" altLang="en-US"/>
          </a:p>
        </p:txBody>
      </p:sp>
      <p:sp>
        <p:nvSpPr>
          <p:cNvPr id="139" name="テキスト ボックス 138">
            <a:extLst>
              <a:ext uri="{FF2B5EF4-FFF2-40B4-BE49-F238E27FC236}">
                <a16:creationId xmlns:a16="http://schemas.microsoft.com/office/drawing/2014/main" id="{8E8E669F-6E42-EA4C-B479-2187CCBE5981}"/>
              </a:ext>
            </a:extLst>
          </p:cNvPr>
          <p:cNvSpPr txBox="1"/>
          <p:nvPr/>
        </p:nvSpPr>
        <p:spPr>
          <a:xfrm>
            <a:off x="6123672" y="1365836"/>
            <a:ext cx="312906" cy="369332"/>
          </a:xfrm>
          <a:prstGeom prst="rect">
            <a:avLst/>
          </a:prstGeom>
          <a:noFill/>
        </p:spPr>
        <p:txBody>
          <a:bodyPr wrap="none" rtlCol="0">
            <a:spAutoFit/>
          </a:bodyPr>
          <a:lstStyle/>
          <a:p>
            <a:r>
              <a:rPr kumimoji="1" lang="en-US" altLang="ja-JP" dirty="0"/>
              <a:t>3</a:t>
            </a:r>
            <a:endParaRPr kumimoji="1" lang="ja-JP" altLang="en-US"/>
          </a:p>
        </p:txBody>
      </p:sp>
      <p:sp>
        <p:nvSpPr>
          <p:cNvPr id="126" name="円/楕円 125">
            <a:extLst>
              <a:ext uri="{FF2B5EF4-FFF2-40B4-BE49-F238E27FC236}">
                <a16:creationId xmlns:a16="http://schemas.microsoft.com/office/drawing/2014/main" id="{49508C96-001F-E248-9401-EE81ED17C18E}"/>
              </a:ext>
            </a:extLst>
          </p:cNvPr>
          <p:cNvSpPr/>
          <p:nvPr/>
        </p:nvSpPr>
        <p:spPr>
          <a:xfrm>
            <a:off x="6341787" y="1540042"/>
            <a:ext cx="128337" cy="128337"/>
          </a:xfrm>
          <a:prstGeom prst="ellipse">
            <a:avLst/>
          </a:prstGeom>
          <a:solidFill>
            <a:srgbClr val="015F9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1" name="角丸四角形 140">
            <a:extLst>
              <a:ext uri="{FF2B5EF4-FFF2-40B4-BE49-F238E27FC236}">
                <a16:creationId xmlns:a16="http://schemas.microsoft.com/office/drawing/2014/main" id="{CF006289-A33F-764F-8CDA-6E0A15C1A969}"/>
              </a:ext>
            </a:extLst>
          </p:cNvPr>
          <p:cNvSpPr/>
          <p:nvPr/>
        </p:nvSpPr>
        <p:spPr>
          <a:xfrm>
            <a:off x="7184570" y="4076700"/>
            <a:ext cx="432081" cy="1435100"/>
          </a:xfrm>
          <a:prstGeom prst="roundRect">
            <a:avLst>
              <a:gd name="adj" fmla="val 36179"/>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7" name="直線矢印コネクタ 26">
            <a:extLst>
              <a:ext uri="{FF2B5EF4-FFF2-40B4-BE49-F238E27FC236}">
                <a16:creationId xmlns:a16="http://schemas.microsoft.com/office/drawing/2014/main" id="{18530DA2-CE44-FC4C-87B0-B4592ACFD6EE}"/>
              </a:ext>
            </a:extLst>
          </p:cNvPr>
          <p:cNvCxnSpPr>
            <a:cxnSpLocks/>
          </p:cNvCxnSpPr>
          <p:nvPr/>
        </p:nvCxnSpPr>
        <p:spPr>
          <a:xfrm>
            <a:off x="6140816" y="3559096"/>
            <a:ext cx="1060084" cy="568404"/>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sp>
        <p:nvSpPr>
          <p:cNvPr id="143" name="角丸四角形 142">
            <a:extLst>
              <a:ext uri="{FF2B5EF4-FFF2-40B4-BE49-F238E27FC236}">
                <a16:creationId xmlns:a16="http://schemas.microsoft.com/office/drawing/2014/main" id="{9050753F-B292-A740-A0C9-19CA54CB16FA}"/>
              </a:ext>
            </a:extLst>
          </p:cNvPr>
          <p:cNvSpPr/>
          <p:nvPr/>
        </p:nvSpPr>
        <p:spPr>
          <a:xfrm>
            <a:off x="7175863" y="5612310"/>
            <a:ext cx="495300" cy="1245689"/>
          </a:xfrm>
          <a:prstGeom prst="roundRect">
            <a:avLst>
              <a:gd name="adj" fmla="val 36179"/>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5" name="正方形/長方形 144">
            <a:extLst>
              <a:ext uri="{FF2B5EF4-FFF2-40B4-BE49-F238E27FC236}">
                <a16:creationId xmlns:a16="http://schemas.microsoft.com/office/drawing/2014/main" id="{5ACBC71E-CD30-154B-9F4E-63334EDF9ABB}"/>
              </a:ext>
            </a:extLst>
          </p:cNvPr>
          <p:cNvSpPr/>
          <p:nvPr/>
        </p:nvSpPr>
        <p:spPr>
          <a:xfrm>
            <a:off x="8398054" y="1328786"/>
            <a:ext cx="490840" cy="369332"/>
          </a:xfrm>
          <a:prstGeom prst="rect">
            <a:avLst/>
          </a:prstGeom>
        </p:spPr>
        <p:txBody>
          <a:bodyPr wrap="none">
            <a:spAutoFit/>
          </a:bodyPr>
          <a:lstStyle/>
          <a:p>
            <a:r>
              <a:rPr lang="en-US" altLang="ja-JP" dirty="0">
                <a:solidFill>
                  <a:schemeClr val="accent1"/>
                </a:solidFill>
              </a:rPr>
              <a:t>I, II</a:t>
            </a:r>
            <a:endParaRPr lang="ja-JP" altLang="en-US">
              <a:solidFill>
                <a:schemeClr val="accent1"/>
              </a:solidFill>
            </a:endParaRPr>
          </a:p>
        </p:txBody>
      </p:sp>
    </p:spTree>
    <p:extLst>
      <p:ext uri="{BB962C8B-B14F-4D97-AF65-F5344CB8AC3E}">
        <p14:creationId xmlns:p14="http://schemas.microsoft.com/office/powerpoint/2010/main" val="1905286392"/>
      </p:ext>
    </p:extLst>
  </p:cSld>
  <p:clrMapOvr>
    <a:masterClrMapping/>
  </p:clrMapOvr>
</p:sld>
</file>

<file path=ppt/theme/theme1.xml><?xml version="1.0" encoding="utf-8"?>
<a:theme xmlns:a="http://schemas.openxmlformats.org/drawingml/2006/main" name="テーマ1">
  <a:themeElements>
    <a:clrScheme name="1">
      <a:dk1>
        <a:srgbClr val="000000"/>
      </a:dk1>
      <a:lt1>
        <a:srgbClr val="FFFFFF"/>
      </a:lt1>
      <a:dk2>
        <a:srgbClr val="4C4D4C"/>
      </a:dk2>
      <a:lt2>
        <a:srgbClr val="E7E6E6"/>
      </a:lt2>
      <a:accent1>
        <a:srgbClr val="8A2231"/>
      </a:accent1>
      <a:accent2>
        <a:srgbClr val="DA871F"/>
      </a:accent2>
      <a:accent3>
        <a:srgbClr val="A5A5A5"/>
      </a:accent3>
      <a:accent4>
        <a:srgbClr val="FFA200"/>
      </a:accent4>
      <a:accent5>
        <a:srgbClr val="4472C4"/>
      </a:accent5>
      <a:accent6>
        <a:srgbClr val="70AD47"/>
      </a:accent6>
      <a:hlink>
        <a:srgbClr val="3DA0D7"/>
      </a:hlink>
      <a:folHlink>
        <a:srgbClr val="954F72"/>
      </a:folHlink>
    </a:clrScheme>
    <a:fontScheme name="ヒラギノ+Helvetica Neue">
      <a:majorFont>
        <a:latin typeface="Helvetica Neue"/>
        <a:ea typeface="ヒラギノ角ゴシック W6"/>
        <a:cs typeface=""/>
      </a:majorFont>
      <a:minorFont>
        <a:latin typeface="Helvetica Neue"/>
        <a:ea typeface="ヒラギノ角ゴシック W3"/>
        <a:cs typeface=""/>
      </a:minorFont>
    </a:fontScheme>
    <a:fmtScheme name="ホワイト">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プレゼンテーション2" id="{AE2F6BF1-B211-0942-8533-F5A45795D230}" vid="{8D39B7E7-79BB-5040-A79E-CE2FC728CF3D}"/>
    </a:ext>
  </a:extLst>
</a:theme>
</file>

<file path=ppt/theme/theme2.xml><?xml version="1.0" encoding="utf-8"?>
<a:theme xmlns:a="http://schemas.openxmlformats.org/drawingml/2006/main" name="ホワイ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Yu Gothic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Yu Gothic"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ホワイ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Yu Gothic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Yu Gothic"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my_presentation_3</Template>
  <TotalTime>19639</TotalTime>
  <Words>1707</Words>
  <Application>Microsoft Macintosh PowerPoint</Application>
  <PresentationFormat>画面に合わせる (4:3)</PresentationFormat>
  <Paragraphs>341</Paragraphs>
  <Slides>12</Slides>
  <Notes>11</Notes>
  <HiddenSlides>0</HiddenSlides>
  <MMClips>0</MMClips>
  <ScaleCrop>false</ScaleCrop>
  <HeadingPairs>
    <vt:vector size="6" baseType="variant">
      <vt:variant>
        <vt:lpstr>使用されているフォント</vt:lpstr>
      </vt:variant>
      <vt:variant>
        <vt:i4>13</vt:i4>
      </vt:variant>
      <vt:variant>
        <vt:lpstr>テーマ</vt:lpstr>
      </vt:variant>
      <vt:variant>
        <vt:i4>1</vt:i4>
      </vt:variant>
      <vt:variant>
        <vt:lpstr>スライド タイトル</vt:lpstr>
      </vt:variant>
      <vt:variant>
        <vt:i4>12</vt:i4>
      </vt:variant>
    </vt:vector>
  </HeadingPairs>
  <TitlesOfParts>
    <vt:vector size="26" baseType="lpstr">
      <vt:lpstr>.AppleSystemUIFont</vt:lpstr>
      <vt:lpstr>ヒラギノ角ゴシック W3</vt:lpstr>
      <vt:lpstr>ヒラギノ角ゴシック W6</vt:lpstr>
      <vt:lpstr>メイリオ</vt:lpstr>
      <vt:lpstr>メイリオ</vt:lpstr>
      <vt:lpstr>メイリオ ボールド</vt:lpstr>
      <vt:lpstr>Yu Gothic</vt:lpstr>
      <vt:lpstr>Yu Gothic</vt:lpstr>
      <vt:lpstr>Arial</vt:lpstr>
      <vt:lpstr>Cambria Math</vt:lpstr>
      <vt:lpstr>Helvetica Neue</vt:lpstr>
      <vt:lpstr>Helvetica Neue 本文</vt:lpstr>
      <vt:lpstr>Wingdings</vt:lpstr>
      <vt:lpstr>テーマ1</vt:lpstr>
      <vt:lpstr>On the Origins of Memes  by Means of Fringe Web Communities</vt:lpstr>
      <vt:lpstr>背景</vt:lpstr>
      <vt:lpstr>関連研究</vt:lpstr>
      <vt:lpstr>利用する SNS データセット</vt:lpstr>
      <vt:lpstr>ミームのまとめサイト (キュレーションサービス)</vt:lpstr>
      <vt:lpstr>提案手法 1｜複数 SNS のミームを意味付け</vt:lpstr>
      <vt:lpstr>評価 1-1｜SNS 毎に投稿されるミームの割合</vt:lpstr>
      <vt:lpstr>評価 1-2｜ミームの投稿数の推移</vt:lpstr>
      <vt:lpstr>提案手法 2｜複数 SNS 間のミームの伝搬を検知</vt:lpstr>
      <vt:lpstr>評価 2-1｜拡散された人種差別的ミームの割合</vt:lpstr>
      <vt:lpstr>評価 2-2｜人種差別的ミームが拡散される確率</vt:lpstr>
      <vt:lpstr>まとめ</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タイトル</dc:title>
  <dc:creator>金子丈</dc:creator>
  <cp:lastModifiedBy>Microsoft Office User</cp:lastModifiedBy>
  <cp:revision>495</cp:revision>
  <cp:lastPrinted>2019-07-20T13:47:08Z</cp:lastPrinted>
  <dcterms:created xsi:type="dcterms:W3CDTF">2017-02-09T05:17:45Z</dcterms:created>
  <dcterms:modified xsi:type="dcterms:W3CDTF">2019-07-20T14:01:14Z</dcterms:modified>
</cp:coreProperties>
</file>